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21619"/>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9E7FA-FCD6-4741-B231-FDF581F7CFD1}" v="36" dt="2025-02-21T15:55:32.76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91997" autoAdjust="0"/>
  </p:normalViewPr>
  <p:slideViewPr>
    <p:cSldViewPr snapToGrid="0">
      <p:cViewPr varScale="1">
        <p:scale>
          <a:sx n="90" d="100"/>
          <a:sy n="90" d="100"/>
        </p:scale>
        <p:origin x="538" y="2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e Min" userId="a77d5c3917e54017" providerId="Windows Live" clId="Web-{F876D5E7-E62B-4216-AA9B-EF7A244C61AD}"/>
    <pc:docChg chg="modSld">
      <pc:chgData name="Jie Min" userId="a77d5c3917e54017" providerId="Windows Live" clId="Web-{F876D5E7-E62B-4216-AA9B-EF7A244C61AD}" dt="2025-02-19T04:30:22.180" v="181" actId="1076"/>
      <pc:docMkLst>
        <pc:docMk/>
      </pc:docMkLst>
      <pc:sldChg chg="modSp">
        <pc:chgData name="Jie Min" userId="a77d5c3917e54017" providerId="Windows Live" clId="Web-{F876D5E7-E62B-4216-AA9B-EF7A244C61AD}" dt="2025-02-19T03:31:06.505" v="3" actId="20577"/>
        <pc:sldMkLst>
          <pc:docMk/>
          <pc:sldMk cId="1553432724" sldId="262"/>
        </pc:sldMkLst>
        <pc:spChg chg="mod">
          <ac:chgData name="Jie Min" userId="a77d5c3917e54017" providerId="Windows Live" clId="Web-{F876D5E7-E62B-4216-AA9B-EF7A244C61AD}" dt="2025-02-19T03:31:06.505" v="3" actId="20577"/>
          <ac:spMkLst>
            <pc:docMk/>
            <pc:sldMk cId="1553432724" sldId="262"/>
            <ac:spMk id="7" creationId="{0BFEC426-B615-E549-83E5-140FD588BC64}"/>
          </ac:spMkLst>
        </pc:spChg>
      </pc:sldChg>
      <pc:sldChg chg="modSp">
        <pc:chgData name="Jie Min" userId="a77d5c3917e54017" providerId="Windows Live" clId="Web-{F876D5E7-E62B-4216-AA9B-EF7A244C61AD}" dt="2025-02-19T04:28:08.410" v="166" actId="20577"/>
        <pc:sldMkLst>
          <pc:docMk/>
          <pc:sldMk cId="1578726356" sldId="265"/>
        </pc:sldMkLst>
        <pc:spChg chg="mod">
          <ac:chgData name="Jie Min" userId="a77d5c3917e54017" providerId="Windows Live" clId="Web-{F876D5E7-E62B-4216-AA9B-EF7A244C61AD}" dt="2025-02-19T04:28:08.410" v="166" actId="20577"/>
          <ac:spMkLst>
            <pc:docMk/>
            <pc:sldMk cId="1578726356" sldId="265"/>
            <ac:spMk id="5" creationId="{1B07C49E-AFFC-EC46-8930-E4D428F5F943}"/>
          </ac:spMkLst>
        </pc:spChg>
      </pc:sldChg>
      <pc:sldChg chg="delSp modSp">
        <pc:chgData name="Jie Min" userId="a77d5c3917e54017" providerId="Windows Live" clId="Web-{F876D5E7-E62B-4216-AA9B-EF7A244C61AD}" dt="2025-02-19T04:26:24.531" v="162"/>
        <pc:sldMkLst>
          <pc:docMk/>
          <pc:sldMk cId="1630123617" sldId="274"/>
        </pc:sldMkLst>
        <pc:spChg chg="mod">
          <ac:chgData name="Jie Min" userId="a77d5c3917e54017" providerId="Windows Live" clId="Web-{F876D5E7-E62B-4216-AA9B-EF7A244C61AD}" dt="2025-02-19T04:26:23.187" v="161" actId="20577"/>
          <ac:spMkLst>
            <pc:docMk/>
            <pc:sldMk cId="1630123617" sldId="274"/>
            <ac:spMk id="5" creationId="{28684E62-A9F8-4E7A-AB01-78893062A1B4}"/>
          </ac:spMkLst>
        </pc:spChg>
      </pc:sldChg>
      <pc:sldChg chg="modSp">
        <pc:chgData name="Jie Min" userId="a77d5c3917e54017" providerId="Windows Live" clId="Web-{F876D5E7-E62B-4216-AA9B-EF7A244C61AD}" dt="2025-02-19T04:28:00.160" v="164" actId="20577"/>
        <pc:sldMkLst>
          <pc:docMk/>
          <pc:sldMk cId="148114319" sldId="276"/>
        </pc:sldMkLst>
        <pc:spChg chg="mod">
          <ac:chgData name="Jie Min" userId="a77d5c3917e54017" providerId="Windows Live" clId="Web-{F876D5E7-E62B-4216-AA9B-EF7A244C61AD}" dt="2025-02-19T04:28:00.160" v="164" actId="20577"/>
          <ac:spMkLst>
            <pc:docMk/>
            <pc:sldMk cId="148114319" sldId="276"/>
            <ac:spMk id="5" creationId="{1B07C49E-AFFC-EC46-8930-E4D428F5F943}"/>
          </ac:spMkLst>
        </pc:spChg>
      </pc:sldChg>
      <pc:sldChg chg="modSp">
        <pc:chgData name="Jie Min" userId="a77d5c3917e54017" providerId="Windows Live" clId="Web-{F876D5E7-E62B-4216-AA9B-EF7A244C61AD}" dt="2025-02-19T04:05:46.677" v="69" actId="20577"/>
        <pc:sldMkLst>
          <pc:docMk/>
          <pc:sldMk cId="321008965" sldId="277"/>
        </pc:sldMkLst>
        <pc:spChg chg="mod">
          <ac:chgData name="Jie Min" userId="a77d5c3917e54017" providerId="Windows Live" clId="Web-{F876D5E7-E62B-4216-AA9B-EF7A244C61AD}" dt="2025-02-19T04:05:46.677" v="69" actId="20577"/>
          <ac:spMkLst>
            <pc:docMk/>
            <pc:sldMk cId="321008965" sldId="277"/>
            <ac:spMk id="8" creationId="{C7B9C153-C85C-3240-8E7E-523FBC004564}"/>
          </ac:spMkLst>
        </pc:spChg>
      </pc:sldChg>
      <pc:sldChg chg="modSp">
        <pc:chgData name="Jie Min" userId="a77d5c3917e54017" providerId="Windows Live" clId="Web-{F876D5E7-E62B-4216-AA9B-EF7A244C61AD}" dt="2025-02-19T04:28:18.004" v="168" actId="20577"/>
        <pc:sldMkLst>
          <pc:docMk/>
          <pc:sldMk cId="334532777" sldId="303"/>
        </pc:sldMkLst>
        <pc:spChg chg="mod">
          <ac:chgData name="Jie Min" userId="a77d5c3917e54017" providerId="Windows Live" clId="Web-{F876D5E7-E62B-4216-AA9B-EF7A244C61AD}" dt="2025-02-19T04:28:18.004" v="168" actId="20577"/>
          <ac:spMkLst>
            <pc:docMk/>
            <pc:sldMk cId="334532777" sldId="303"/>
            <ac:spMk id="5" creationId="{1B07C49E-AFFC-EC46-8930-E4D428F5F943}"/>
          </ac:spMkLst>
        </pc:spChg>
      </pc:sldChg>
      <pc:sldChg chg="addSp delSp modSp">
        <pc:chgData name="Jie Min" userId="a77d5c3917e54017" providerId="Windows Live" clId="Web-{F876D5E7-E62B-4216-AA9B-EF7A244C61AD}" dt="2025-02-19T04:30:22.180" v="181" actId="1076"/>
        <pc:sldMkLst>
          <pc:docMk/>
          <pc:sldMk cId="1434679925" sldId="312"/>
        </pc:sldMkLst>
        <pc:spChg chg="mod">
          <ac:chgData name="Jie Min" userId="a77d5c3917e54017" providerId="Windows Live" clId="Web-{F876D5E7-E62B-4216-AA9B-EF7A244C61AD}" dt="2025-02-19T04:29:56.617" v="178" actId="20577"/>
          <ac:spMkLst>
            <pc:docMk/>
            <pc:sldMk cId="1434679925" sldId="312"/>
            <ac:spMk id="5" creationId="{1B07C49E-AFFC-EC46-8930-E4D428F5F943}"/>
          </ac:spMkLst>
        </pc:spChg>
        <pc:picChg chg="add mod">
          <ac:chgData name="Jie Min" userId="a77d5c3917e54017" providerId="Windows Live" clId="Web-{F876D5E7-E62B-4216-AA9B-EF7A244C61AD}" dt="2025-02-19T04:30:22.180" v="181" actId="1076"/>
          <ac:picMkLst>
            <pc:docMk/>
            <pc:sldMk cId="1434679925" sldId="312"/>
            <ac:picMk id="2" creationId="{5D7AA255-EBDC-1727-9EC3-18D1DF4A94D1}"/>
          </ac:picMkLst>
        </pc:picChg>
      </pc:sldChg>
      <pc:sldChg chg="modSp">
        <pc:chgData name="Jie Min" userId="a77d5c3917e54017" providerId="Windows Live" clId="Web-{F876D5E7-E62B-4216-AA9B-EF7A244C61AD}" dt="2025-02-19T04:19:20.249" v="124" actId="20577"/>
        <pc:sldMkLst>
          <pc:docMk/>
          <pc:sldMk cId="1980221439" sldId="331"/>
        </pc:sldMkLst>
        <pc:spChg chg="mod">
          <ac:chgData name="Jie Min" userId="a77d5c3917e54017" providerId="Windows Live" clId="Web-{F876D5E7-E62B-4216-AA9B-EF7A244C61AD}" dt="2025-02-19T04:19:20.249" v="124" actId="20577"/>
          <ac:spMkLst>
            <pc:docMk/>
            <pc:sldMk cId="1980221439" sldId="331"/>
            <ac:spMk id="10" creationId="{79EF1473-3ADD-43F1-A495-57AAB7FD902F}"/>
          </ac:spMkLst>
        </pc:spChg>
      </pc:sldChg>
    </pc:docChg>
  </pc:docChgLst>
  <pc:docChgLst>
    <pc:chgData name="Jie Min" userId="a77d5c3917e54017" providerId="Windows Live" clId="Web-{4959E7FA-FCD6-4741-B231-FDF581F7CFD1}"/>
    <pc:docChg chg="modSld">
      <pc:chgData name="Jie Min" userId="a77d5c3917e54017" providerId="Windows Live" clId="Web-{4959E7FA-FCD6-4741-B231-FDF581F7CFD1}" dt="2025-02-21T15:55:32.769" v="33" actId="1076"/>
      <pc:docMkLst>
        <pc:docMk/>
      </pc:docMkLst>
      <pc:sldChg chg="delSp modSp delAnim">
        <pc:chgData name="Jie Min" userId="a77d5c3917e54017" providerId="Windows Live" clId="Web-{4959E7FA-FCD6-4741-B231-FDF581F7CFD1}" dt="2025-02-21T15:55:32.769" v="33" actId="1076"/>
        <pc:sldMkLst>
          <pc:docMk/>
          <pc:sldMk cId="321008965" sldId="277"/>
        </pc:sldMkLst>
        <pc:spChg chg="mod">
          <ac:chgData name="Jie Min" userId="a77d5c3917e54017" providerId="Windows Live" clId="Web-{4959E7FA-FCD6-4741-B231-FDF581F7CFD1}" dt="2025-02-21T15:55:32.769" v="33" actId="1076"/>
          <ac:spMkLst>
            <pc:docMk/>
            <pc:sldMk cId="321008965" sldId="277"/>
            <ac:spMk id="9" creationId="{434D7033-58D1-1C78-2276-5454C05369E7}"/>
          </ac:spMkLst>
        </pc:spChg>
        <pc:picChg chg="del">
          <ac:chgData name="Jie Min" userId="a77d5c3917e54017" providerId="Windows Live" clId="Web-{4959E7FA-FCD6-4741-B231-FDF581F7CFD1}" dt="2025-02-21T15:51:08.595" v="0"/>
          <ac:picMkLst>
            <pc:docMk/>
            <pc:sldMk cId="321008965" sldId="277"/>
            <ac:picMk id="6" creationId="{2B387CA2-166F-E034-2024-645183DD6B1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ie%20Min\Downloads\IBM%20Data%20Science\Capstone\dataset_part_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ie%20Min\Downloads\IBM%20Data%20Science\Capstone\dataset_part_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21444521908119E-2"/>
          <c:y val="0.16203703703703703"/>
          <c:w val="0.90209975395172382"/>
          <c:h val="0.73519320501603957"/>
        </c:manualLayout>
      </c:layout>
      <c:barChart>
        <c:barDir val="col"/>
        <c:grouping val="clustered"/>
        <c:varyColors val="0"/>
        <c:ser>
          <c:idx val="0"/>
          <c:order val="0"/>
          <c:spPr>
            <a:solidFill>
              <a:schemeClr val="accent1"/>
            </a:solidFill>
            <a:ln>
              <a:noFill/>
            </a:ln>
            <a:effectLst/>
          </c:spPr>
          <c:invertIfNegative val="0"/>
          <c:dLbls>
            <c:dLbl>
              <c:idx val="0"/>
              <c:tx>
                <c:rich>
                  <a:bodyPr/>
                  <a:lstStyle/>
                  <a:p>
                    <a:fld id="{2D6DDE8B-F069-4F00-BCB5-262E7241712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3E4-47C6-A4CB-16FF3A739A24}"/>
                </c:ext>
              </c:extLst>
            </c:dLbl>
            <c:dLbl>
              <c:idx val="1"/>
              <c:tx>
                <c:rich>
                  <a:bodyPr/>
                  <a:lstStyle/>
                  <a:p>
                    <a:fld id="{92AD5768-8D89-40BD-8194-A8F8716D13F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13E4-47C6-A4CB-16FF3A739A24}"/>
                </c:ext>
              </c:extLst>
            </c:dLbl>
            <c:dLbl>
              <c:idx val="2"/>
              <c:tx>
                <c:rich>
                  <a:bodyPr/>
                  <a:lstStyle/>
                  <a:p>
                    <a:fld id="{8BDF02E0-6BC4-45CF-96C5-449A9F42208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3E4-47C6-A4CB-16FF3A739A24}"/>
                </c:ext>
              </c:extLst>
            </c:dLbl>
            <c:dLbl>
              <c:idx val="3"/>
              <c:tx>
                <c:rich>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mn-lt"/>
                        <a:ea typeface="+mn-ea"/>
                        <a:cs typeface="+mn-cs"/>
                      </a:defRPr>
                    </a:pPr>
                    <a:fld id="{82BCDC75-FB1B-4640-932B-15902676D9C4}" type="CELLRANGE">
                      <a:rPr lang="en-US"/>
                      <a:pPr>
                        <a:defRPr sz="1100">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3E4-47C6-A4CB-16FF3A739A24}"/>
                </c:ext>
              </c:extLst>
            </c:dLbl>
            <c:dLbl>
              <c:idx val="4"/>
              <c:tx>
                <c:rich>
                  <a:bodyPr/>
                  <a:lstStyle/>
                  <a:p>
                    <a:fld id="{9BB0464A-26E2-4434-BB08-2D83686DC21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3E4-47C6-A4CB-16FF3A739A24}"/>
                </c:ext>
              </c:extLst>
            </c:dLbl>
            <c:dLbl>
              <c:idx val="5"/>
              <c:tx>
                <c:rich>
                  <a:bodyPr/>
                  <a:lstStyle/>
                  <a:p>
                    <a:fld id="{973817F0-A220-4765-AC38-98E40E33314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3E4-47C6-A4CB-16FF3A739A24}"/>
                </c:ext>
              </c:extLst>
            </c:dLbl>
            <c:dLbl>
              <c:idx val="6"/>
              <c:tx>
                <c:rich>
                  <a:bodyPr/>
                  <a:lstStyle/>
                  <a:p>
                    <a:fld id="{9960FF7F-DF9C-435B-BBD1-BB500F30339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3E4-47C6-A4CB-16FF3A739A24}"/>
                </c:ext>
              </c:extLst>
            </c:dLbl>
            <c:dLbl>
              <c:idx val="7"/>
              <c:tx>
                <c:rich>
                  <a:bodyPr/>
                  <a:lstStyle/>
                  <a:p>
                    <a:fld id="{070E35E8-FE0D-42FA-B7A2-90490F659C3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13E4-47C6-A4CB-16FF3A739A24}"/>
                </c:ext>
              </c:extLst>
            </c:dLbl>
            <c:dLbl>
              <c:idx val="8"/>
              <c:tx>
                <c:rich>
                  <a:bodyPr/>
                  <a:lstStyle/>
                  <a:p>
                    <a:fld id="{EC36FF5E-3B91-48E0-8D18-06CADF7985B2}"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13E4-47C6-A4CB-16FF3A739A24}"/>
                </c:ext>
              </c:extLst>
            </c:dLbl>
            <c:dLbl>
              <c:idx val="9"/>
              <c:tx>
                <c:rich>
                  <a:bodyPr/>
                  <a:lstStyle/>
                  <a:p>
                    <a:fld id="{0E1180C9-75E2-4CD1-A4FA-7E03C6C4A67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3E4-47C6-A4CB-16FF3A739A24}"/>
                </c:ext>
              </c:extLst>
            </c:dLbl>
            <c:dLbl>
              <c:idx val="10"/>
              <c:tx>
                <c:rich>
                  <a:bodyPr/>
                  <a:lstStyle/>
                  <a:p>
                    <a:fld id="{CBF51BCE-BB79-4ABC-AE29-F8E7BE48BC8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13E4-47C6-A4CB-16FF3A739A2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dataset_part_2!$Y$37:$Y$47</c:f>
              <c:strCache>
                <c:ptCount val="11"/>
                <c:pt idx="0">
                  <c:v>ES-L1</c:v>
                </c:pt>
                <c:pt idx="1">
                  <c:v>GEO</c:v>
                </c:pt>
                <c:pt idx="2">
                  <c:v>HEO</c:v>
                </c:pt>
                <c:pt idx="3">
                  <c:v>SO</c:v>
                </c:pt>
                <c:pt idx="4">
                  <c:v>GTO</c:v>
                </c:pt>
                <c:pt idx="5">
                  <c:v>ISS</c:v>
                </c:pt>
                <c:pt idx="6">
                  <c:v>LEO</c:v>
                </c:pt>
                <c:pt idx="7">
                  <c:v>MEO</c:v>
                </c:pt>
                <c:pt idx="8">
                  <c:v>PO</c:v>
                </c:pt>
                <c:pt idx="9">
                  <c:v>SSO</c:v>
                </c:pt>
                <c:pt idx="10">
                  <c:v>VLEO</c:v>
                </c:pt>
              </c:strCache>
            </c:strRef>
          </c:cat>
          <c:val>
            <c:numRef>
              <c:f>dataset_part_2!$Z$37:$Z$47</c:f>
              <c:numCache>
                <c:formatCode>0%</c:formatCode>
                <c:ptCount val="11"/>
                <c:pt idx="0">
                  <c:v>1</c:v>
                </c:pt>
                <c:pt idx="1">
                  <c:v>1</c:v>
                </c:pt>
                <c:pt idx="2">
                  <c:v>1</c:v>
                </c:pt>
                <c:pt idx="3">
                  <c:v>0</c:v>
                </c:pt>
                <c:pt idx="4">
                  <c:v>0.51851851851851849</c:v>
                </c:pt>
                <c:pt idx="5">
                  <c:v>0.61904761904761907</c:v>
                </c:pt>
                <c:pt idx="6">
                  <c:v>0.7142857142857143</c:v>
                </c:pt>
                <c:pt idx="7">
                  <c:v>0.66666666666666663</c:v>
                </c:pt>
                <c:pt idx="8">
                  <c:v>0.66666666666666663</c:v>
                </c:pt>
                <c:pt idx="9">
                  <c:v>1</c:v>
                </c:pt>
                <c:pt idx="10">
                  <c:v>0.8571428571428571</c:v>
                </c:pt>
              </c:numCache>
            </c:numRef>
          </c:val>
          <c:extLst>
            <c:ext xmlns:c15="http://schemas.microsoft.com/office/drawing/2012/chart" uri="{02D57815-91ED-43cb-92C2-25804820EDAC}">
              <c15:datalabelsRange>
                <c15:f>dataset_part_2!$AA$37:$AA$48</c15:f>
                <c15:dlblRangeCache>
                  <c:ptCount val="12"/>
                  <c:pt idx="0">
                    <c:v> 1 </c:v>
                  </c:pt>
                  <c:pt idx="1">
                    <c:v> 1 </c:v>
                  </c:pt>
                  <c:pt idx="2">
                    <c:v> 1 </c:v>
                  </c:pt>
                  <c:pt idx="3">
                    <c:v> 1 </c:v>
                  </c:pt>
                  <c:pt idx="4">
                    <c:v> 27 </c:v>
                  </c:pt>
                  <c:pt idx="5">
                    <c:v> 21 </c:v>
                  </c:pt>
                  <c:pt idx="6">
                    <c:v> 7 </c:v>
                  </c:pt>
                  <c:pt idx="7">
                    <c:v> 3 </c:v>
                  </c:pt>
                  <c:pt idx="8">
                    <c:v> 9 </c:v>
                  </c:pt>
                  <c:pt idx="9">
                    <c:v> 5 </c:v>
                  </c:pt>
                  <c:pt idx="10">
                    <c:v> 14 </c:v>
                  </c:pt>
                </c15:dlblRangeCache>
              </c15:datalabelsRange>
            </c:ext>
            <c:ext xmlns:c16="http://schemas.microsoft.com/office/drawing/2014/chart" uri="{C3380CC4-5D6E-409C-BE32-E72D297353CC}">
              <c16:uniqueId val="{0000000B-13E4-47C6-A4CB-16FF3A739A24}"/>
            </c:ext>
          </c:extLst>
        </c:ser>
        <c:dLbls>
          <c:showLegendKey val="0"/>
          <c:showVal val="0"/>
          <c:showCatName val="0"/>
          <c:showSerName val="0"/>
          <c:showPercent val="0"/>
          <c:showBubbleSize val="0"/>
        </c:dLbls>
        <c:gapWidth val="50"/>
        <c:axId val="372687104"/>
        <c:axId val="372688064"/>
      </c:barChart>
      <c:catAx>
        <c:axId val="372687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72688064"/>
        <c:crosses val="autoZero"/>
        <c:auto val="1"/>
        <c:lblAlgn val="ctr"/>
        <c:lblOffset val="100"/>
        <c:noMultiLvlLbl val="0"/>
      </c:catAx>
      <c:valAx>
        <c:axId val="37268806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687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Accuracy Score on Test Data </a:t>
            </a:r>
          </a:p>
        </c:rich>
      </c:tx>
      <c:layout>
        <c:manualLayout>
          <c:xMode val="edge"/>
          <c:yMode val="edge"/>
          <c:x val="0.27430555555555558"/>
          <c:y val="4.629629629629629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'pvt2'!$I$6:$I$9</c:f>
              <c:strCache>
                <c:ptCount val="4"/>
                <c:pt idx="0">
                  <c:v>Logistic Regression</c:v>
                </c:pt>
                <c:pt idx="1">
                  <c:v>Support Vector Machine</c:v>
                </c:pt>
                <c:pt idx="2">
                  <c:v>Decision Tree</c:v>
                </c:pt>
                <c:pt idx="3">
                  <c:v>K Nearest Neighbors</c:v>
                </c:pt>
              </c:strCache>
            </c:strRef>
          </c:cat>
          <c:val>
            <c:numRef>
              <c:f>'pvt2'!$J$6:$J$9</c:f>
              <c:numCache>
                <c:formatCode>0.00%</c:formatCode>
                <c:ptCount val="4"/>
                <c:pt idx="0">
                  <c:v>0.83299999999999996</c:v>
                </c:pt>
                <c:pt idx="1">
                  <c:v>0.83299999999999996</c:v>
                </c:pt>
                <c:pt idx="2">
                  <c:v>0.94399999999999995</c:v>
                </c:pt>
                <c:pt idx="3">
                  <c:v>0.83299999999999996</c:v>
                </c:pt>
              </c:numCache>
            </c:numRef>
          </c:val>
          <c:extLst>
            <c:ext xmlns:c16="http://schemas.microsoft.com/office/drawing/2014/chart" uri="{C3380CC4-5D6E-409C-BE32-E72D297353CC}">
              <c16:uniqueId val="{00000000-5A73-4738-94C1-0DCCF8B2C72D}"/>
            </c:ext>
          </c:extLst>
        </c:ser>
        <c:dLbls>
          <c:showLegendKey val="0"/>
          <c:showVal val="0"/>
          <c:showCatName val="0"/>
          <c:showSerName val="0"/>
          <c:showPercent val="0"/>
          <c:showBubbleSize val="0"/>
        </c:dLbls>
        <c:gapWidth val="219"/>
        <c:overlap val="-27"/>
        <c:axId val="12038720"/>
        <c:axId val="12039200"/>
      </c:barChart>
      <c:catAx>
        <c:axId val="1203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2039200"/>
        <c:crosses val="autoZero"/>
        <c:auto val="1"/>
        <c:lblAlgn val="ctr"/>
        <c:lblOffset val="100"/>
        <c:noMultiLvlLbl val="0"/>
      </c:catAx>
      <c:valAx>
        <c:axId val="1203920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38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nb.anaconda.cloud/jupyterhub/user/7ed887ce-607e-492a-b30f-0ab0bccfa3b8/lab/tree/jupyter-labs-eda-sql-coursera_sqllite.ipynb?#Display-average-payload-mass-carried-by-booster-version-F9-v1.1"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package" Target="../embeddings/Microsoft_Excel_Worksheet.xlsx"/></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Jie Min</a:t>
            </a:r>
          </a:p>
          <a:p>
            <a:r>
              <a:rPr lang="en-US">
                <a:solidFill>
                  <a:schemeClr val="bg2"/>
                </a:solidFill>
                <a:latin typeface="Abadi"/>
                <a:ea typeface="SF Pro" pitchFamily="2" charset="0"/>
                <a:cs typeface="SF Pro" pitchFamily="2" charset="0"/>
              </a:rPr>
              <a:t>Feb 2025</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661721"/>
            <a:ext cx="9312413" cy="363887"/>
          </a:xfrm>
          <a:prstGeom prst="rect">
            <a:avLst/>
          </a:prstGeom>
        </p:spPr>
        <p:txBody>
          <a:bodyPr lIns="91440" tIns="45720" rIns="91440" bIns="45720" anchor="t"/>
          <a:lstStyle/>
          <a:p>
            <a:pPr marL="0" indent="0">
              <a:buNone/>
            </a:pPr>
            <a:r>
              <a:rPr lang="en-US" sz="1200" dirty="0" err="1">
                <a:solidFill>
                  <a:srgbClr val="000000"/>
                </a:solidFill>
                <a:latin typeface="Calibri"/>
                <a:ea typeface="Calibri"/>
                <a:cs typeface="Calibri"/>
              </a:rPr>
              <a:t>Github</a:t>
            </a:r>
            <a:r>
              <a:rPr lang="en-US" sz="1200" dirty="0">
                <a:solidFill>
                  <a:srgbClr val="000000"/>
                </a:solidFill>
                <a:latin typeface="Calibri"/>
                <a:ea typeface="Calibri"/>
                <a:cs typeface="Calibri"/>
              </a:rPr>
              <a:t> url:  </a:t>
            </a:r>
            <a:r>
              <a:rPr lang="en-US" sz="1400" dirty="0">
                <a:solidFill>
                  <a:srgbClr val="000000"/>
                </a:solidFill>
                <a:latin typeface="Calibri"/>
                <a:ea typeface="Calibri"/>
                <a:cs typeface="Calibri"/>
              </a:rPr>
              <a:t>https://github.com/jmin2024/IBM_capstone/blob/main/labs-jupyter-spacex-Data%20wrangling.ipynb</a:t>
            </a:r>
            <a:endParaRPr lang="en-US" sz="1400" dirty="0">
              <a:latin typeface="Calibri"/>
              <a:ea typeface="Calibri"/>
              <a:cs typeface="Calibri"/>
            </a:endParaRPr>
          </a:p>
          <a:p>
            <a:pPr marL="0" indent="0">
              <a:buNone/>
            </a:pPr>
            <a:endParaRPr lang="en-US" sz="2200" dirty="0">
              <a:solidFill>
                <a:schemeClr val="accent3">
                  <a:lumMod val="25000"/>
                </a:schemeClr>
              </a:solidFill>
              <a:ea typeface="Calibri"/>
              <a:cs typeface="Calibri"/>
            </a:endParaRPr>
          </a:p>
          <a:p>
            <a:pPr marL="0" indent="0">
              <a:buNone/>
            </a:pPr>
            <a:endParaRPr lang="en-US" sz="2200" dirty="0">
              <a:solidFill>
                <a:schemeClr val="accent3">
                  <a:lumMod val="25000"/>
                </a:schemeClr>
              </a:solidFill>
              <a:ea typeface="Calibri"/>
              <a:cs typeface="Calibri"/>
            </a:endParaRPr>
          </a:p>
          <a:p>
            <a:endParaRPr lang="en-US" dirty="0"/>
          </a:p>
          <a:p>
            <a:pPr marL="0" indent="0">
              <a:buNone/>
            </a:pPr>
            <a:endParaRPr lang="en-US" dirty="0">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Rectangle: Rounded Corners 1">
            <a:extLst>
              <a:ext uri="{FF2B5EF4-FFF2-40B4-BE49-F238E27FC236}">
                <a16:creationId xmlns:a16="http://schemas.microsoft.com/office/drawing/2014/main" id="{9F1C8EAF-39A2-EA47-9AE2-2DB2E4B219AA}"/>
              </a:ext>
            </a:extLst>
          </p:cNvPr>
          <p:cNvSpPr/>
          <p:nvPr/>
        </p:nvSpPr>
        <p:spPr>
          <a:xfrm>
            <a:off x="2342598" y="1957244"/>
            <a:ext cx="2258698" cy="34620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mn-lt"/>
                <a:cs typeface="+mn-lt"/>
              </a:rPr>
              <a:t>dataset_part_1.csv</a:t>
            </a:r>
            <a:endParaRPr lang="en-US">
              <a:solidFill>
                <a:schemeClr val="tx1"/>
              </a:solidFill>
              <a:ea typeface="Calibri"/>
              <a:cs typeface="Calibri"/>
            </a:endParaRPr>
          </a:p>
        </p:txBody>
      </p:sp>
      <p:sp>
        <p:nvSpPr>
          <p:cNvPr id="6" name="Rectangle: Rounded Corners 5">
            <a:extLst>
              <a:ext uri="{FF2B5EF4-FFF2-40B4-BE49-F238E27FC236}">
                <a16:creationId xmlns:a16="http://schemas.microsoft.com/office/drawing/2014/main" id="{9C223A16-4EF7-2D9E-D8BF-A9D7F4E68778}"/>
              </a:ext>
            </a:extLst>
          </p:cNvPr>
          <p:cNvSpPr/>
          <p:nvPr/>
        </p:nvSpPr>
        <p:spPr>
          <a:xfrm>
            <a:off x="1043022" y="3248866"/>
            <a:ext cx="2263917" cy="34620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ea typeface="+mn-lt"/>
                <a:cs typeface="+mn-lt"/>
              </a:rPr>
              <a:t>Check missing values</a:t>
            </a:r>
            <a:endParaRPr lang="en-US" sz="1200">
              <a:solidFill>
                <a:schemeClr val="tx1"/>
              </a:solidFill>
              <a:ea typeface="Calibri"/>
              <a:cs typeface="Calibri"/>
            </a:endParaRPr>
          </a:p>
        </p:txBody>
      </p:sp>
      <p:sp>
        <p:nvSpPr>
          <p:cNvPr id="9" name="Rectangle: Rounded Corners 8">
            <a:extLst>
              <a:ext uri="{FF2B5EF4-FFF2-40B4-BE49-F238E27FC236}">
                <a16:creationId xmlns:a16="http://schemas.microsoft.com/office/drawing/2014/main" id="{2C559B67-9D41-08E6-80B4-4E30387BBA91}"/>
              </a:ext>
            </a:extLst>
          </p:cNvPr>
          <p:cNvSpPr/>
          <p:nvPr/>
        </p:nvSpPr>
        <p:spPr>
          <a:xfrm>
            <a:off x="1043021" y="3575189"/>
            <a:ext cx="2263917" cy="60194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ea typeface="+mn-lt"/>
                <a:cs typeface="+mn-lt"/>
              </a:rPr>
              <a:t>Check column types:</a:t>
            </a:r>
            <a:endParaRPr lang="en-US" sz="1200">
              <a:solidFill>
                <a:schemeClr val="tx1"/>
              </a:solidFill>
              <a:ea typeface="Calibri"/>
              <a:cs typeface="Calibri"/>
            </a:endParaRPr>
          </a:p>
          <a:p>
            <a:pPr algn="ctr"/>
            <a:r>
              <a:rPr lang="en-US" sz="1200">
                <a:solidFill>
                  <a:schemeClr val="tx1"/>
                </a:solidFill>
                <a:ea typeface="Calibri"/>
                <a:cs typeface="Calibri"/>
              </a:rPr>
              <a:t>numerical/categorical</a:t>
            </a:r>
          </a:p>
        </p:txBody>
      </p:sp>
      <p:sp>
        <p:nvSpPr>
          <p:cNvPr id="11" name="Rectangle: Rounded Corners 10">
            <a:extLst>
              <a:ext uri="{FF2B5EF4-FFF2-40B4-BE49-F238E27FC236}">
                <a16:creationId xmlns:a16="http://schemas.microsoft.com/office/drawing/2014/main" id="{7ECC03C2-2160-880D-F17B-A2875AFB5211}"/>
              </a:ext>
            </a:extLst>
          </p:cNvPr>
          <p:cNvSpPr/>
          <p:nvPr/>
        </p:nvSpPr>
        <p:spPr>
          <a:xfrm>
            <a:off x="3908350" y="3209846"/>
            <a:ext cx="2425711" cy="57062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ea typeface="+mn-lt"/>
                <a:cs typeface="+mn-lt"/>
              </a:rPr>
              <a:t>Calculate #launches for each site</a:t>
            </a:r>
            <a:endParaRPr lang="en-US" sz="1200">
              <a:solidFill>
                <a:schemeClr val="tx1"/>
              </a:solidFill>
              <a:ea typeface="Calibri"/>
              <a:cs typeface="Calibri"/>
            </a:endParaRPr>
          </a:p>
        </p:txBody>
      </p:sp>
      <p:sp>
        <p:nvSpPr>
          <p:cNvPr id="13" name="Rectangle: Rounded Corners 12">
            <a:extLst>
              <a:ext uri="{FF2B5EF4-FFF2-40B4-BE49-F238E27FC236}">
                <a16:creationId xmlns:a16="http://schemas.microsoft.com/office/drawing/2014/main" id="{B57E9891-4206-47A3-5ECD-049E62516F3C}"/>
              </a:ext>
            </a:extLst>
          </p:cNvPr>
          <p:cNvSpPr/>
          <p:nvPr/>
        </p:nvSpPr>
        <p:spPr>
          <a:xfrm>
            <a:off x="3908349" y="3695229"/>
            <a:ext cx="2425711" cy="57062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ea typeface="+mn-lt"/>
                <a:cs typeface="+mn-lt"/>
              </a:rPr>
              <a:t>Calculate #occurance for each orbit</a:t>
            </a:r>
            <a:endParaRPr lang="en-US" sz="1200">
              <a:solidFill>
                <a:schemeClr val="tx1"/>
              </a:solidFill>
              <a:ea typeface="Calibri"/>
              <a:cs typeface="Calibri"/>
            </a:endParaRPr>
          </a:p>
        </p:txBody>
      </p:sp>
      <p:sp>
        <p:nvSpPr>
          <p:cNvPr id="14" name="Rectangle: Rounded Corners 13">
            <a:extLst>
              <a:ext uri="{FF2B5EF4-FFF2-40B4-BE49-F238E27FC236}">
                <a16:creationId xmlns:a16="http://schemas.microsoft.com/office/drawing/2014/main" id="{62615756-74CA-2DC0-4F3B-477C134A9718}"/>
              </a:ext>
            </a:extLst>
          </p:cNvPr>
          <p:cNvSpPr/>
          <p:nvPr/>
        </p:nvSpPr>
        <p:spPr>
          <a:xfrm>
            <a:off x="3908348" y="4144078"/>
            <a:ext cx="2425711" cy="68544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system-ui"/>
              <a:ea typeface="Calibri"/>
              <a:cs typeface="Calibri"/>
            </a:endParaRPr>
          </a:p>
          <a:p>
            <a:pPr algn="ctr"/>
            <a:endParaRPr lang="en-US" sz="1200">
              <a:solidFill>
                <a:schemeClr val="tx1"/>
              </a:solidFill>
              <a:latin typeface="system-ui"/>
              <a:ea typeface="Calibri"/>
              <a:cs typeface="Calibri"/>
            </a:endParaRPr>
          </a:p>
          <a:p>
            <a:pPr algn="ctr"/>
            <a:r>
              <a:rPr lang="en-US" sz="1200">
                <a:solidFill>
                  <a:schemeClr val="tx1"/>
                </a:solidFill>
                <a:latin typeface="Calibri"/>
                <a:ea typeface="Calibri"/>
                <a:cs typeface="Calibri"/>
              </a:rPr>
              <a:t>Calculate the number of missions and outcomes of each orbit</a:t>
            </a:r>
          </a:p>
          <a:p>
            <a:pPr algn="ctr"/>
            <a:endParaRPr lang="en-US">
              <a:solidFill>
                <a:schemeClr val="tx1"/>
              </a:solidFill>
              <a:ea typeface="Calibri"/>
              <a:cs typeface="Calibri"/>
            </a:endParaRPr>
          </a:p>
        </p:txBody>
      </p:sp>
      <p:sp>
        <p:nvSpPr>
          <p:cNvPr id="15" name="Rectangle: Rounded Corners 14">
            <a:extLst>
              <a:ext uri="{FF2B5EF4-FFF2-40B4-BE49-F238E27FC236}">
                <a16:creationId xmlns:a16="http://schemas.microsoft.com/office/drawing/2014/main" id="{F11533DF-6158-F641-A6AC-B738EA8F4B9A}"/>
              </a:ext>
            </a:extLst>
          </p:cNvPr>
          <p:cNvSpPr/>
          <p:nvPr/>
        </p:nvSpPr>
        <p:spPr>
          <a:xfrm>
            <a:off x="5635895" y="1847639"/>
            <a:ext cx="2029054" cy="57062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system-ui"/>
              <a:ea typeface="+mn-lt"/>
              <a:cs typeface="+mn-lt"/>
            </a:endParaRPr>
          </a:p>
          <a:p>
            <a:pPr algn="ctr"/>
            <a:r>
              <a:rPr lang="en-US" sz="1200">
                <a:solidFill>
                  <a:schemeClr val="tx1"/>
                </a:solidFill>
                <a:latin typeface="Calibri"/>
                <a:ea typeface="+mn-lt"/>
                <a:cs typeface="+mn-lt"/>
              </a:rPr>
              <a:t>Create a landing outcome label from outcome column</a:t>
            </a:r>
            <a:endParaRPr lang="en-US" sz="1200">
              <a:solidFill>
                <a:schemeClr val="tx1"/>
              </a:solidFill>
              <a:latin typeface="Calibri"/>
              <a:ea typeface="Calibri"/>
              <a:cs typeface="Calibri"/>
            </a:endParaRPr>
          </a:p>
          <a:p>
            <a:pPr algn="ctr"/>
            <a:endParaRPr lang="en-US" sz="1200">
              <a:solidFill>
                <a:schemeClr val="tx1"/>
              </a:solidFill>
              <a:ea typeface="Calibri"/>
              <a:cs typeface="Calibri"/>
            </a:endParaRPr>
          </a:p>
        </p:txBody>
      </p:sp>
      <p:sp>
        <p:nvSpPr>
          <p:cNvPr id="17" name="Rectangle: Beveled 16">
            <a:extLst>
              <a:ext uri="{FF2B5EF4-FFF2-40B4-BE49-F238E27FC236}">
                <a16:creationId xmlns:a16="http://schemas.microsoft.com/office/drawing/2014/main" id="{216F9D79-7145-5492-ED10-6949E61CDE1E}"/>
              </a:ext>
            </a:extLst>
          </p:cNvPr>
          <p:cNvSpPr/>
          <p:nvPr/>
        </p:nvSpPr>
        <p:spPr>
          <a:xfrm>
            <a:off x="8713290" y="1714629"/>
            <a:ext cx="2388079" cy="79602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dataset_part_2.csv</a:t>
            </a:r>
            <a:endParaRPr lang="en-US"/>
          </a:p>
        </p:txBody>
      </p:sp>
      <p:sp>
        <p:nvSpPr>
          <p:cNvPr id="18" name="Arrow: Right 17">
            <a:extLst>
              <a:ext uri="{FF2B5EF4-FFF2-40B4-BE49-F238E27FC236}">
                <a16:creationId xmlns:a16="http://schemas.microsoft.com/office/drawing/2014/main" id="{AD425897-B5BF-2D91-8945-EDD64C100DD0}"/>
              </a:ext>
            </a:extLst>
          </p:cNvPr>
          <p:cNvSpPr/>
          <p:nvPr/>
        </p:nvSpPr>
        <p:spPr>
          <a:xfrm rot="8520000">
            <a:off x="2137478" y="2656697"/>
            <a:ext cx="1074635" cy="2388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DEF275E-A5D5-16FC-BF8D-38DAEDB807A7}"/>
              </a:ext>
            </a:extLst>
          </p:cNvPr>
          <p:cNvSpPr/>
          <p:nvPr/>
        </p:nvSpPr>
        <p:spPr>
          <a:xfrm rot="2220000">
            <a:off x="3765861" y="2682792"/>
            <a:ext cx="1074635" cy="2388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128CC7F-DCE1-B56C-DE92-32DD6BB4D5BB}"/>
              </a:ext>
            </a:extLst>
          </p:cNvPr>
          <p:cNvSpPr/>
          <p:nvPr/>
        </p:nvSpPr>
        <p:spPr>
          <a:xfrm>
            <a:off x="4611368" y="2009517"/>
            <a:ext cx="1010544" cy="181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3416506-9011-FE7D-B9F1-D63800666BC8}"/>
              </a:ext>
            </a:extLst>
          </p:cNvPr>
          <p:cNvSpPr/>
          <p:nvPr/>
        </p:nvSpPr>
        <p:spPr>
          <a:xfrm>
            <a:off x="7664586" y="2019955"/>
            <a:ext cx="1054593" cy="181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97555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Visualization charts:</a:t>
            </a:r>
          </a:p>
          <a:p>
            <a:pPr lvl="1">
              <a:lnSpc>
                <a:spcPct val="100000"/>
              </a:lnSpc>
              <a:spcBef>
                <a:spcPts val="1400"/>
              </a:spcBef>
              <a:buFont typeface="Courier New" panose="020B0604020202020204" pitchFamily="34" charset="0"/>
              <a:buChar char="o"/>
            </a:pPr>
            <a:r>
              <a:rPr lang="en-US" sz="1200" dirty="0">
                <a:solidFill>
                  <a:schemeClr val="accent3">
                    <a:lumMod val="25000"/>
                  </a:schemeClr>
                </a:solidFill>
                <a:latin typeface="Calibri"/>
                <a:ea typeface="Calibri"/>
                <a:cs typeface="Calibri"/>
              </a:rPr>
              <a:t>Scatter plot to show the relationship between </a:t>
            </a:r>
            <a:r>
              <a:rPr lang="en-US" sz="1200" dirty="0" err="1">
                <a:solidFill>
                  <a:schemeClr val="accent3">
                    <a:lumMod val="25000"/>
                  </a:schemeClr>
                </a:solidFill>
                <a:latin typeface="Calibri"/>
                <a:ea typeface="Calibri"/>
                <a:cs typeface="Calibri"/>
              </a:rPr>
              <a:t>FlightNumber</a:t>
            </a:r>
            <a:r>
              <a:rPr lang="en-US" sz="1200" dirty="0">
                <a:solidFill>
                  <a:schemeClr val="accent3">
                    <a:lumMod val="25000"/>
                  </a:schemeClr>
                </a:solidFill>
                <a:latin typeface="Calibri"/>
                <a:ea typeface="Calibri"/>
                <a:cs typeface="Calibri"/>
              </a:rPr>
              <a:t> and </a:t>
            </a:r>
            <a:r>
              <a:rPr lang="en-US" sz="1200" dirty="0" err="1">
                <a:solidFill>
                  <a:schemeClr val="accent3">
                    <a:lumMod val="25000"/>
                  </a:schemeClr>
                </a:solidFill>
                <a:latin typeface="Calibri"/>
                <a:ea typeface="Calibri"/>
                <a:cs typeface="Calibri"/>
              </a:rPr>
              <a:t>PayloadMass</a:t>
            </a:r>
            <a:endParaRPr lang="en-US" sz="1200" dirty="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200" dirty="0">
                <a:solidFill>
                  <a:schemeClr val="accent3">
                    <a:lumMod val="25000"/>
                  </a:schemeClr>
                </a:solidFill>
                <a:latin typeface="Calibri"/>
                <a:ea typeface="Calibri"/>
                <a:cs typeface="Calibri"/>
              </a:rPr>
              <a:t>Scatter plot to show the relationship between </a:t>
            </a:r>
            <a:r>
              <a:rPr lang="en-US" sz="1200" dirty="0">
                <a:solidFill>
                  <a:srgbClr val="000000"/>
                </a:solidFill>
                <a:latin typeface="Calibri"/>
                <a:ea typeface="Calibri"/>
                <a:cs typeface="Calibri"/>
              </a:rPr>
              <a:t>Flight</a:t>
            </a:r>
            <a:r>
              <a:rPr lang="en-US" sz="1200" dirty="0">
                <a:latin typeface="Calibri"/>
                <a:ea typeface="Calibri"/>
                <a:cs typeface="Calibri"/>
              </a:rPr>
              <a:t> Number and Launch Site</a:t>
            </a:r>
          </a:p>
          <a:p>
            <a:pPr lvl="1">
              <a:lnSpc>
                <a:spcPct val="100000"/>
              </a:lnSpc>
              <a:spcBef>
                <a:spcPts val="1400"/>
              </a:spcBef>
              <a:buFont typeface="Courier New" panose="020B0604020202020204" pitchFamily="34" charset="0"/>
              <a:buChar char="o"/>
            </a:pPr>
            <a:r>
              <a:rPr lang="en-US" sz="1200" dirty="0">
                <a:solidFill>
                  <a:schemeClr val="accent3">
                    <a:lumMod val="25000"/>
                  </a:schemeClr>
                </a:solidFill>
                <a:latin typeface="Calibri"/>
                <a:ea typeface="Calibri"/>
                <a:cs typeface="Calibri"/>
              </a:rPr>
              <a:t>Scatter plot to show the relationship between </a:t>
            </a:r>
            <a:r>
              <a:rPr lang="en-US" sz="1200" dirty="0">
                <a:latin typeface="Calibri"/>
                <a:ea typeface="Calibri"/>
                <a:cs typeface="Calibri"/>
              </a:rPr>
              <a:t>Payload Mass and Launch Site</a:t>
            </a:r>
          </a:p>
          <a:p>
            <a:pPr lvl="1">
              <a:lnSpc>
                <a:spcPct val="100000"/>
              </a:lnSpc>
              <a:spcBef>
                <a:spcPts val="1400"/>
              </a:spcBef>
              <a:buFont typeface="Courier New" panose="020B0604020202020204" pitchFamily="34" charset="0"/>
              <a:buChar char="o"/>
            </a:pPr>
            <a:r>
              <a:rPr lang="en-US" sz="1200" dirty="0">
                <a:latin typeface="Calibri"/>
                <a:ea typeface="Calibri"/>
                <a:cs typeface="Calibri"/>
              </a:rPr>
              <a:t>Bar chart to show the relationship between success rate of each orbit type</a:t>
            </a:r>
          </a:p>
          <a:p>
            <a:pPr lvl="1">
              <a:lnSpc>
                <a:spcPct val="100000"/>
              </a:lnSpc>
              <a:spcBef>
                <a:spcPts val="1400"/>
              </a:spcBef>
              <a:buFont typeface="Courier New" panose="020B0604020202020204" pitchFamily="34" charset="0"/>
              <a:buChar char="o"/>
            </a:pPr>
            <a:r>
              <a:rPr lang="en-US" sz="1200" dirty="0">
                <a:latin typeface="Calibri"/>
                <a:ea typeface="Calibri"/>
                <a:cs typeface="Calibri"/>
              </a:rPr>
              <a:t>Scatter</a:t>
            </a:r>
            <a:r>
              <a:rPr lang="en-US" sz="1200" dirty="0">
                <a:solidFill>
                  <a:srgbClr val="000000"/>
                </a:solidFill>
                <a:latin typeface="Calibri"/>
                <a:ea typeface="Calibri"/>
                <a:cs typeface="Calibri"/>
              </a:rPr>
              <a:t> plot to show </a:t>
            </a:r>
            <a:r>
              <a:rPr lang="en-US" sz="1200" dirty="0">
                <a:latin typeface="Calibri"/>
                <a:ea typeface="Calibri"/>
                <a:cs typeface="Calibri"/>
              </a:rPr>
              <a:t>the relationship between </a:t>
            </a:r>
            <a:r>
              <a:rPr lang="en-US" sz="1200" dirty="0" err="1">
                <a:latin typeface="Calibri"/>
                <a:ea typeface="Calibri"/>
                <a:cs typeface="Calibri"/>
              </a:rPr>
              <a:t>FlightNumber</a:t>
            </a:r>
            <a:r>
              <a:rPr lang="en-US" sz="1200" dirty="0">
                <a:latin typeface="Calibri"/>
                <a:ea typeface="Calibri"/>
                <a:cs typeface="Calibri"/>
              </a:rPr>
              <a:t> and Orbit type</a:t>
            </a:r>
          </a:p>
          <a:p>
            <a:pPr lvl="1">
              <a:lnSpc>
                <a:spcPct val="100000"/>
              </a:lnSpc>
              <a:spcBef>
                <a:spcPts val="1400"/>
              </a:spcBef>
              <a:buFont typeface="Courier New" panose="020B0604020202020204" pitchFamily="34" charset="0"/>
              <a:buChar char="o"/>
            </a:pPr>
            <a:r>
              <a:rPr lang="en-US" sz="1200" dirty="0">
                <a:latin typeface="system-ui"/>
                <a:ea typeface="Calibri"/>
                <a:cs typeface="Calibri"/>
              </a:rPr>
              <a:t>Scatter</a:t>
            </a:r>
            <a:r>
              <a:rPr lang="en-US" sz="1200" dirty="0">
                <a:solidFill>
                  <a:srgbClr val="000000"/>
                </a:solidFill>
                <a:latin typeface="system-ui"/>
                <a:ea typeface="Calibri"/>
                <a:cs typeface="Calibri"/>
              </a:rPr>
              <a:t> plot to show </a:t>
            </a:r>
            <a:r>
              <a:rPr lang="en-US" sz="1200" dirty="0">
                <a:latin typeface="Calibri"/>
                <a:ea typeface="Calibri"/>
                <a:cs typeface="Calibri"/>
              </a:rPr>
              <a:t>the relationship between Payload Mass and Orbit type</a:t>
            </a:r>
          </a:p>
          <a:p>
            <a:pPr lvl="1">
              <a:lnSpc>
                <a:spcPct val="100000"/>
              </a:lnSpc>
              <a:spcBef>
                <a:spcPts val="1400"/>
              </a:spcBef>
              <a:buFont typeface="Courier New" panose="020B0604020202020204" pitchFamily="34" charset="0"/>
              <a:buChar char="o"/>
            </a:pPr>
            <a:r>
              <a:rPr lang="en-US" sz="1200" dirty="0">
                <a:latin typeface="Calibri"/>
                <a:ea typeface="Calibri"/>
                <a:cs typeface="Calibri"/>
              </a:rPr>
              <a:t>Line</a:t>
            </a:r>
            <a:r>
              <a:rPr lang="en-US" sz="1200" dirty="0">
                <a:solidFill>
                  <a:srgbClr val="000000"/>
                </a:solidFill>
                <a:latin typeface="Calibri"/>
                <a:ea typeface="Calibri"/>
                <a:cs typeface="Calibri"/>
              </a:rPr>
              <a:t> chart to show launch success yearly trend</a:t>
            </a:r>
          </a:p>
          <a:p>
            <a:pPr lvl="1">
              <a:lnSpc>
                <a:spcPct val="100000"/>
              </a:lnSpc>
              <a:spcBef>
                <a:spcPts val="1400"/>
              </a:spcBef>
              <a:buFont typeface="Courier New" panose="020B0604020202020204" pitchFamily="34" charset="0"/>
              <a:buChar char="o"/>
            </a:pPr>
            <a:endParaRPr lang="en-US" sz="1200" dirty="0">
              <a:solidFill>
                <a:srgbClr val="000000"/>
              </a:solidFill>
              <a:latin typeface="Calibri"/>
              <a:ea typeface="Calibri"/>
              <a:cs typeface="Calibri"/>
            </a:endParaRPr>
          </a:p>
          <a:p>
            <a:pPr>
              <a:lnSpc>
                <a:spcPct val="100000"/>
              </a:lnSpc>
              <a:spcBef>
                <a:spcPts val="1400"/>
              </a:spcBef>
            </a:pPr>
            <a:r>
              <a:rPr lang="en-US" sz="1200" dirty="0">
                <a:solidFill>
                  <a:srgbClr val="000000"/>
                </a:solidFill>
                <a:latin typeface="Calibri"/>
                <a:ea typeface="Calibri"/>
                <a:cs typeface="Calibri"/>
              </a:rPr>
              <a:t>Feature engineering to create dummy variables for categorical columns</a:t>
            </a:r>
          </a:p>
          <a:p>
            <a:pPr>
              <a:lnSpc>
                <a:spcPct val="100000"/>
              </a:lnSpc>
              <a:spcBef>
                <a:spcPts val="1400"/>
              </a:spcBef>
            </a:pPr>
            <a:r>
              <a:rPr lang="en-US" sz="1200" dirty="0" err="1">
                <a:solidFill>
                  <a:srgbClr val="000000"/>
                </a:solidFill>
                <a:latin typeface="Calibri"/>
                <a:ea typeface="Calibri"/>
                <a:cs typeface="Calibri"/>
              </a:rPr>
              <a:t>Github</a:t>
            </a:r>
            <a:r>
              <a:rPr lang="en-US" sz="1200" dirty="0">
                <a:solidFill>
                  <a:srgbClr val="000000"/>
                </a:solidFill>
                <a:latin typeface="Calibri"/>
                <a:ea typeface="Calibri"/>
                <a:cs typeface="Calibri"/>
              </a:rPr>
              <a:t> url: </a:t>
            </a:r>
            <a:r>
              <a:rPr lang="en-US" sz="1200" dirty="0">
                <a:solidFill>
                  <a:srgbClr val="000000"/>
                </a:solidFill>
                <a:latin typeface="Calibri"/>
                <a:ea typeface="Calibri"/>
                <a:cs typeface="Times New Roman"/>
              </a:rPr>
              <a:t>https</a:t>
            </a:r>
            <a:r>
              <a:rPr lang="en-US" sz="1200" dirty="0">
                <a:latin typeface="Calibri"/>
                <a:ea typeface="Calibri"/>
                <a:cs typeface="Times New Roman"/>
              </a:rPr>
              <a:t>://github.com/jmin2024/IBM_capstone/blob/main/edadataviz.ipynb</a:t>
            </a:r>
            <a:endParaRPr lang="en-US" sz="1200" dirty="0">
              <a:latin typeface="Calibri"/>
              <a:ea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7009" y="1516289"/>
            <a:ext cx="9682089" cy="4351338"/>
          </a:xfrm>
          <a:prstGeom prst="rect">
            <a:avLst/>
          </a:prstGeom>
        </p:spPr>
        <p:txBody>
          <a:bodyPr lIns="91440" tIns="45720" rIns="91440" bIns="45720" anchor="t"/>
          <a:lstStyle/>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Calibri"/>
                <a:ea typeface="+mn-lt"/>
                <a:cs typeface="+mn-lt"/>
              </a:rPr>
              <a:t>Information extracted in this section include: </a:t>
            </a:r>
          </a:p>
          <a:p>
            <a:pPr lvl="1">
              <a:lnSpc>
                <a:spcPct val="100000"/>
              </a:lnSpc>
              <a:spcBef>
                <a:spcPts val="1400"/>
              </a:spcBef>
            </a:pPr>
            <a:r>
              <a:rPr lang="en-US" sz="1000" dirty="0">
                <a:latin typeface="Calibri"/>
                <a:ea typeface="+mn-lt"/>
                <a:cs typeface="+mn-lt"/>
              </a:rPr>
              <a:t>Names of the unique launch sites in the space mission</a:t>
            </a:r>
            <a:endParaRPr lang="en-US" sz="1000">
              <a:solidFill>
                <a:schemeClr val="accent3">
                  <a:lumMod val="25000"/>
                </a:schemeClr>
              </a:solidFill>
              <a:latin typeface="Calibri"/>
              <a:ea typeface="+mn-lt"/>
              <a:cs typeface="+mn-lt"/>
            </a:endParaRPr>
          </a:p>
          <a:p>
            <a:pPr lvl="1">
              <a:lnSpc>
                <a:spcPct val="100000"/>
              </a:lnSpc>
              <a:spcBef>
                <a:spcPts val="1400"/>
              </a:spcBef>
            </a:pPr>
            <a:r>
              <a:rPr lang="en-US" sz="1000" dirty="0">
                <a:latin typeface="Calibri"/>
                <a:ea typeface="+mn-lt"/>
                <a:cs typeface="+mn-lt"/>
              </a:rPr>
              <a:t>Total payload mass carried by boosters launched by NASA (CRS)</a:t>
            </a:r>
          </a:p>
          <a:p>
            <a:pPr lvl="1">
              <a:lnSpc>
                <a:spcPct val="100000"/>
              </a:lnSpc>
              <a:spcBef>
                <a:spcPts val="1400"/>
              </a:spcBef>
            </a:pPr>
            <a:r>
              <a:rPr lang="en-US" sz="1000" dirty="0">
                <a:latin typeface="Calibri"/>
                <a:ea typeface="+mn-lt"/>
                <a:cs typeface="+mn-lt"/>
              </a:rPr>
              <a:t>Average payload mass carried by booster version F9 v1.1</a:t>
            </a:r>
            <a:r>
              <a:rPr lang="en-US" sz="1000" dirty="0">
                <a:latin typeface="Calibri"/>
                <a:ea typeface="+mn-lt"/>
                <a:cs typeface="+mn-lt"/>
                <a:hlinkClick r:id="rId3">
                  <a:extLst>
                    <a:ext uri="{A12FA001-AC4F-418D-AE19-62706E023703}">
                      <ahyp:hlinkClr xmlns:ahyp="http://schemas.microsoft.com/office/drawing/2018/hyperlinkcolor" val="tx"/>
                    </a:ext>
                  </a:extLst>
                </a:hlinkClick>
              </a:rPr>
              <a:t>¶</a:t>
            </a:r>
            <a:endParaRPr lang="en-US" sz="1000" dirty="0">
              <a:latin typeface="Calibri"/>
              <a:ea typeface="+mn-lt"/>
              <a:cs typeface="+mn-lt"/>
            </a:endParaRPr>
          </a:p>
          <a:p>
            <a:pPr lvl="1">
              <a:lnSpc>
                <a:spcPct val="100000"/>
              </a:lnSpc>
              <a:spcBef>
                <a:spcPts val="1400"/>
              </a:spcBef>
            </a:pPr>
            <a:r>
              <a:rPr lang="en-US" sz="1000" dirty="0">
                <a:latin typeface="Calibri"/>
                <a:ea typeface="+mn-lt"/>
                <a:cs typeface="+mn-lt"/>
              </a:rPr>
              <a:t>The date when the first </a:t>
            </a:r>
            <a:r>
              <a:rPr lang="en-US" sz="1000" err="1">
                <a:latin typeface="Calibri"/>
                <a:ea typeface="+mn-lt"/>
                <a:cs typeface="+mn-lt"/>
              </a:rPr>
              <a:t>succesful</a:t>
            </a:r>
            <a:r>
              <a:rPr lang="en-US" sz="1000" dirty="0">
                <a:latin typeface="Calibri"/>
                <a:ea typeface="+mn-lt"/>
                <a:cs typeface="+mn-lt"/>
              </a:rPr>
              <a:t> landing outcome in ground pad was </a:t>
            </a:r>
            <a:r>
              <a:rPr lang="en-US" sz="1000" err="1">
                <a:latin typeface="Calibri"/>
                <a:ea typeface="+mn-lt"/>
                <a:cs typeface="+mn-lt"/>
              </a:rPr>
              <a:t>acheived</a:t>
            </a:r>
            <a:r>
              <a:rPr lang="en-US" sz="1000" dirty="0">
                <a:latin typeface="Calibri"/>
                <a:ea typeface="+mn-lt"/>
                <a:cs typeface="+mn-lt"/>
              </a:rPr>
              <a:t>.</a:t>
            </a:r>
          </a:p>
          <a:p>
            <a:pPr lvl="1">
              <a:lnSpc>
                <a:spcPct val="100000"/>
              </a:lnSpc>
              <a:spcBef>
                <a:spcPts val="1400"/>
              </a:spcBef>
            </a:pPr>
            <a:r>
              <a:rPr lang="en-US" sz="1000" dirty="0">
                <a:latin typeface="Calibri"/>
                <a:ea typeface="+mn-lt"/>
                <a:cs typeface="+mn-lt"/>
              </a:rPr>
              <a:t>The names of the boosters which have success in drone ship and have payload mass greater than 4000 but less than 6000</a:t>
            </a:r>
          </a:p>
          <a:p>
            <a:pPr lvl="1">
              <a:lnSpc>
                <a:spcPct val="100000"/>
              </a:lnSpc>
              <a:spcBef>
                <a:spcPts val="1400"/>
              </a:spcBef>
            </a:pPr>
            <a:r>
              <a:rPr lang="en-US" sz="1000" dirty="0">
                <a:latin typeface="Calibri"/>
                <a:ea typeface="+mn-lt"/>
                <a:cs typeface="+mn-lt"/>
              </a:rPr>
              <a:t>Total number of successful and failure mission outcomes</a:t>
            </a:r>
          </a:p>
          <a:p>
            <a:pPr lvl="1">
              <a:lnSpc>
                <a:spcPct val="100000"/>
              </a:lnSpc>
              <a:spcBef>
                <a:spcPts val="1400"/>
              </a:spcBef>
            </a:pPr>
            <a:r>
              <a:rPr lang="en-US" sz="1000" dirty="0">
                <a:latin typeface="Calibri"/>
                <a:ea typeface="+mn-lt"/>
                <a:cs typeface="+mn-lt"/>
              </a:rPr>
              <a:t>The names of the </a:t>
            </a:r>
            <a:r>
              <a:rPr lang="en-US" sz="1000" err="1">
                <a:latin typeface="Calibri"/>
                <a:ea typeface="+mn-lt"/>
                <a:cs typeface="+mn-lt"/>
              </a:rPr>
              <a:t>booster_versions</a:t>
            </a:r>
            <a:r>
              <a:rPr lang="en-US" sz="1000" dirty="0">
                <a:latin typeface="Calibri"/>
                <a:ea typeface="+mn-lt"/>
                <a:cs typeface="+mn-lt"/>
              </a:rPr>
              <a:t> which have carried the maximum payload mass</a:t>
            </a:r>
          </a:p>
          <a:p>
            <a:pPr lvl="1">
              <a:lnSpc>
                <a:spcPct val="100000"/>
              </a:lnSpc>
              <a:spcBef>
                <a:spcPts val="1400"/>
              </a:spcBef>
            </a:pPr>
            <a:r>
              <a:rPr lang="en-US" sz="1000" dirty="0">
                <a:latin typeface="Calibri"/>
                <a:ea typeface="+mn-lt"/>
                <a:cs typeface="+mn-lt"/>
              </a:rPr>
              <a:t>The records which will display the month names, failure </a:t>
            </a:r>
            <a:r>
              <a:rPr lang="en-US" sz="1000" err="1">
                <a:latin typeface="Calibri"/>
                <a:ea typeface="+mn-lt"/>
                <a:cs typeface="+mn-lt"/>
              </a:rPr>
              <a:t>landing_outcomes</a:t>
            </a:r>
            <a:r>
              <a:rPr lang="en-US" sz="1000" dirty="0">
                <a:latin typeface="Calibri"/>
                <a:ea typeface="+mn-lt"/>
                <a:cs typeface="+mn-lt"/>
              </a:rPr>
              <a:t> in drone ship ,booster versions, </a:t>
            </a:r>
            <a:r>
              <a:rPr lang="en-US" sz="1000" err="1">
                <a:latin typeface="Calibri"/>
                <a:ea typeface="+mn-lt"/>
                <a:cs typeface="+mn-lt"/>
              </a:rPr>
              <a:t>launch_site</a:t>
            </a:r>
            <a:r>
              <a:rPr lang="en-US" sz="1000" dirty="0">
                <a:latin typeface="Calibri"/>
                <a:ea typeface="+mn-lt"/>
                <a:cs typeface="+mn-lt"/>
              </a:rPr>
              <a:t> for the months in year 2015</a:t>
            </a:r>
          </a:p>
          <a:p>
            <a:pPr lvl="1">
              <a:lnSpc>
                <a:spcPct val="100000"/>
              </a:lnSpc>
              <a:spcBef>
                <a:spcPts val="1400"/>
              </a:spcBef>
            </a:pPr>
            <a:r>
              <a:rPr lang="en-US" sz="1000" dirty="0">
                <a:latin typeface="Calibri"/>
                <a:ea typeface="+mn-lt"/>
                <a:cs typeface="+mn-lt"/>
              </a:rPr>
              <a:t>Rank the count of landing outcomes (such as Failure (drone ship) or Success (ground pad)) between the date 2010-06-04 and 2017-03-20, in descending order.</a:t>
            </a:r>
          </a:p>
          <a:p>
            <a:pPr>
              <a:lnSpc>
                <a:spcPct val="100000"/>
              </a:lnSpc>
              <a:spcBef>
                <a:spcPts val="1400"/>
              </a:spcBef>
            </a:pPr>
            <a:endParaRPr lang="en-US" sz="1200" dirty="0">
              <a:solidFill>
                <a:srgbClr val="000000"/>
              </a:solidFill>
              <a:latin typeface="Calibri"/>
              <a:ea typeface="+mn-lt"/>
              <a:cs typeface="+mn-lt"/>
            </a:endParaRPr>
          </a:p>
          <a:p>
            <a:pPr>
              <a:lnSpc>
                <a:spcPct val="100000"/>
              </a:lnSpc>
              <a:spcBef>
                <a:spcPts val="1400"/>
              </a:spcBef>
            </a:pPr>
            <a:r>
              <a:rPr lang="en-US" sz="1200" err="1">
                <a:solidFill>
                  <a:schemeClr val="accent3">
                    <a:lumMod val="25000"/>
                  </a:schemeClr>
                </a:solidFill>
                <a:latin typeface="Calibri"/>
                <a:ea typeface="+mn-lt"/>
                <a:cs typeface="+mn-lt"/>
              </a:rPr>
              <a:t>Github</a:t>
            </a:r>
            <a:r>
              <a:rPr lang="en-US" sz="1200" dirty="0">
                <a:solidFill>
                  <a:schemeClr val="accent3">
                    <a:lumMod val="25000"/>
                  </a:schemeClr>
                </a:solidFill>
                <a:latin typeface="Calibri"/>
                <a:ea typeface="+mn-lt"/>
                <a:cs typeface="+mn-lt"/>
              </a:rPr>
              <a:t> </a:t>
            </a:r>
            <a:r>
              <a:rPr lang="en-US" sz="1200" err="1">
                <a:solidFill>
                  <a:schemeClr val="accent3">
                    <a:lumMod val="25000"/>
                  </a:schemeClr>
                </a:solidFill>
                <a:latin typeface="Calibri"/>
                <a:ea typeface="+mn-lt"/>
                <a:cs typeface="+mn-lt"/>
              </a:rPr>
              <a:t>url</a:t>
            </a:r>
            <a:r>
              <a:rPr lang="en-US" sz="1200" dirty="0">
                <a:solidFill>
                  <a:schemeClr val="accent3">
                    <a:lumMod val="25000"/>
                  </a:schemeClr>
                </a:solidFill>
                <a:latin typeface="Calibri"/>
                <a:ea typeface="+mn-lt"/>
                <a:cs typeface="+mn-lt"/>
              </a:rPr>
              <a:t>:  https://github.com/jmin2024/IBM_capstone/blob/main/jupyter-labs-eda-sql-coursera_sqllite.ipynb</a:t>
            </a:r>
          </a:p>
          <a:p>
            <a:pPr>
              <a:lnSpc>
                <a:spcPct val="100000"/>
              </a:lnSpc>
              <a:spcBef>
                <a:spcPts val="1400"/>
              </a:spcBef>
            </a:pPr>
            <a:endParaRPr lang="en-US" sz="1200" dirty="0">
              <a:solidFill>
                <a:srgbClr val="292929"/>
              </a:solidFill>
              <a:ea typeface="Calibri"/>
              <a:cs typeface="Calibri"/>
            </a:endParaRPr>
          </a:p>
          <a:p>
            <a:endParaRPr lang="en-US" dirty="0"/>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endParaRPr lang="en-US" sz="1400" dirty="0">
              <a:solidFill>
                <a:schemeClr val="accent3">
                  <a:lumMod val="25000"/>
                </a:schemeClr>
              </a:solidFill>
              <a:latin typeface="Abadi"/>
            </a:endParaRPr>
          </a:p>
          <a:p>
            <a:r>
              <a:rPr lang="en-US" sz="1400" dirty="0">
                <a:solidFill>
                  <a:schemeClr val="accent3">
                    <a:lumMod val="25000"/>
                  </a:schemeClr>
                </a:solidFill>
                <a:latin typeface="Calibri"/>
                <a:ea typeface="Calibri"/>
                <a:cs typeface="Calibri"/>
              </a:rPr>
              <a:t>All launch sites were displayed on a map through </a:t>
            </a:r>
            <a:r>
              <a:rPr lang="en-US" sz="1400" dirty="0" err="1">
                <a:solidFill>
                  <a:schemeClr val="accent3">
                    <a:lumMod val="25000"/>
                  </a:schemeClr>
                </a:solidFill>
                <a:latin typeface="Calibri"/>
                <a:ea typeface="Calibri"/>
                <a:cs typeface="Calibri"/>
              </a:rPr>
              <a:t>folium.Circle</a:t>
            </a:r>
            <a:r>
              <a:rPr lang="en-US" sz="1400" dirty="0">
                <a:solidFill>
                  <a:schemeClr val="accent3">
                    <a:lumMod val="25000"/>
                  </a:schemeClr>
                </a:solidFill>
                <a:latin typeface="Calibri"/>
                <a:ea typeface="Calibri"/>
                <a:cs typeface="Calibri"/>
              </a:rPr>
              <a:t> and Marker</a:t>
            </a:r>
          </a:p>
          <a:p>
            <a:r>
              <a:rPr lang="en-US" sz="1400" dirty="0">
                <a:solidFill>
                  <a:schemeClr val="accent3">
                    <a:lumMod val="25000"/>
                  </a:schemeClr>
                </a:solidFill>
                <a:latin typeface="Calibri"/>
                <a:ea typeface="Calibri"/>
                <a:cs typeface="Calibri"/>
              </a:rPr>
              <a:t>Launches for each site were shown on the map through </a:t>
            </a:r>
            <a:r>
              <a:rPr lang="en-US" sz="1400" err="1">
                <a:solidFill>
                  <a:schemeClr val="accent3">
                    <a:lumMod val="25000"/>
                  </a:schemeClr>
                </a:solidFill>
                <a:latin typeface="Calibri"/>
                <a:ea typeface="Calibri"/>
                <a:cs typeface="Calibri"/>
              </a:rPr>
              <a:t>folium.MarkerCluster</a:t>
            </a:r>
            <a:r>
              <a:rPr lang="en-US" sz="1400" dirty="0">
                <a:solidFill>
                  <a:schemeClr val="accent3">
                    <a:lumMod val="25000"/>
                  </a:schemeClr>
                </a:solidFill>
                <a:latin typeface="Calibri"/>
                <a:ea typeface="Calibri"/>
                <a:cs typeface="Calibri"/>
              </a:rPr>
              <a:t>, with success/failed differentiated through </a:t>
            </a:r>
            <a:r>
              <a:rPr lang="en-US" sz="1400" err="1">
                <a:solidFill>
                  <a:schemeClr val="accent3">
                    <a:lumMod val="25000"/>
                  </a:schemeClr>
                </a:solidFill>
                <a:latin typeface="Calibri"/>
                <a:ea typeface="Calibri"/>
                <a:cs typeface="Calibri"/>
              </a:rPr>
              <a:t>folium.Icon</a:t>
            </a:r>
            <a:r>
              <a:rPr lang="en-US" sz="1400" dirty="0">
                <a:solidFill>
                  <a:schemeClr val="accent3">
                    <a:lumMod val="25000"/>
                  </a:schemeClr>
                </a:solidFill>
                <a:latin typeface="Calibri"/>
                <a:ea typeface="Calibri"/>
                <a:cs typeface="Calibri"/>
              </a:rPr>
              <a:t> color</a:t>
            </a:r>
          </a:p>
          <a:p>
            <a:r>
              <a:rPr lang="en-US" sz="1400" dirty="0">
                <a:solidFill>
                  <a:schemeClr val="accent3">
                    <a:lumMod val="25000"/>
                  </a:schemeClr>
                </a:solidFill>
                <a:latin typeface="Calibri"/>
                <a:ea typeface="Calibri"/>
                <a:cs typeface="Calibri"/>
              </a:rPr>
              <a:t>Distances between a launch site to its proximities were calculated using predefined function and visualized with </a:t>
            </a:r>
            <a:r>
              <a:rPr lang="en-US" sz="1400" err="1">
                <a:solidFill>
                  <a:schemeClr val="accent3">
                    <a:lumMod val="25000"/>
                  </a:schemeClr>
                </a:solidFill>
                <a:latin typeface="Calibri"/>
                <a:ea typeface="Calibri"/>
                <a:cs typeface="Calibri"/>
              </a:rPr>
              <a:t>folium.PolyLine</a:t>
            </a:r>
            <a:endParaRPr lang="en-US" sz="1400">
              <a:solidFill>
                <a:schemeClr val="accent3">
                  <a:lumMod val="25000"/>
                </a:schemeClr>
              </a:solidFill>
              <a:latin typeface="Calibri"/>
              <a:ea typeface="Calibri"/>
              <a:cs typeface="Calibri"/>
            </a:endParaRPr>
          </a:p>
          <a:p>
            <a:pPr>
              <a:lnSpc>
                <a:spcPct val="100000"/>
              </a:lnSpc>
              <a:spcBef>
                <a:spcPts val="1400"/>
              </a:spcBef>
            </a:pPr>
            <a:r>
              <a:rPr lang="en-US" sz="1400" dirty="0">
                <a:solidFill>
                  <a:schemeClr val="accent3">
                    <a:lumMod val="25000"/>
                  </a:schemeClr>
                </a:solidFill>
                <a:latin typeface="Calibri"/>
                <a:ea typeface="Calibri"/>
                <a:cs typeface="Calibri"/>
              </a:rPr>
              <a:t>These procedures help us understand the location of each site, the outcomes of launches at these sites, and the distances between each site and nearby locations.</a:t>
            </a:r>
          </a:p>
          <a:p>
            <a:pPr>
              <a:lnSpc>
                <a:spcPct val="100000"/>
              </a:lnSpc>
              <a:spcBef>
                <a:spcPts val="1400"/>
              </a:spcBef>
            </a:pPr>
            <a:r>
              <a:rPr lang="en-US" sz="1400" dirty="0">
                <a:solidFill>
                  <a:schemeClr val="accent3">
                    <a:lumMod val="25000"/>
                  </a:schemeClr>
                </a:solidFill>
                <a:latin typeface="Calibri"/>
                <a:ea typeface="Calibri"/>
                <a:cs typeface="Calibri"/>
              </a:rPr>
              <a:t>GitHub URL: https://github.com/jmin2024/IBM_capstone/blob/main/lab_jupyter_launch_site_location.ipynb</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Calibri"/>
                <a:ea typeface="Calibri"/>
                <a:cs typeface="Calibri"/>
              </a:rPr>
              <a:t>Success rates at each site and the overall success distribution across all sites were visualized using pie charts, so that performance across different locations could be easily compared and analyzed.</a:t>
            </a:r>
          </a:p>
          <a:p>
            <a:pPr>
              <a:lnSpc>
                <a:spcPct val="100000"/>
              </a:lnSpc>
              <a:spcBef>
                <a:spcPts val="1400"/>
              </a:spcBef>
            </a:pPr>
            <a:r>
              <a:rPr lang="en-US" sz="1400" dirty="0">
                <a:solidFill>
                  <a:schemeClr val="accent3">
                    <a:lumMod val="25000"/>
                  </a:schemeClr>
                </a:solidFill>
                <a:latin typeface="Calibri"/>
                <a:ea typeface="Calibri"/>
                <a:cs typeface="Calibri"/>
              </a:rPr>
              <a:t>A scatter plot of payload versus success/failure by booster version was presented, featuring a payload range slider, so that the relationship between payload weight and launch outcomes could be explored by different booster versions.</a:t>
            </a:r>
          </a:p>
          <a:p>
            <a:pPr>
              <a:lnSpc>
                <a:spcPct val="100000"/>
              </a:lnSpc>
              <a:spcBef>
                <a:spcPts val="1400"/>
              </a:spcBef>
            </a:pPr>
            <a:r>
              <a:rPr lang="en-US" sz="1400" dirty="0">
                <a:solidFill>
                  <a:schemeClr val="accent3">
                    <a:lumMod val="25000"/>
                  </a:schemeClr>
                </a:solidFill>
                <a:latin typeface="Calibri"/>
                <a:ea typeface="Calibri"/>
                <a:cs typeface="Calibri"/>
              </a:rPr>
              <a:t>GitHub URL:https://github.com/jmin2024/IBM_capstone/blob/main/Dash_project.ipynb</a:t>
            </a:r>
          </a:p>
          <a:p>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E275ED3B-2774-40DD-E674-B4B00D60ACC2}"/>
              </a:ext>
            </a:extLst>
          </p:cNvPr>
          <p:cNvSpPr/>
          <p:nvPr/>
        </p:nvSpPr>
        <p:spPr>
          <a:xfrm>
            <a:off x="4792049" y="2925604"/>
            <a:ext cx="2056603" cy="300807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5AE8F3D-BA40-C977-DDE8-08E1DC2B0C4A}"/>
              </a:ext>
            </a:extLst>
          </p:cNvPr>
          <p:cNvSpPr/>
          <p:nvPr/>
        </p:nvSpPr>
        <p:spPr>
          <a:xfrm rot="19800000">
            <a:off x="2448887" y="4504360"/>
            <a:ext cx="1556986" cy="18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2700CC7-D2DC-283E-FBC1-1CA97AEC7017}"/>
              </a:ext>
            </a:extLst>
          </p:cNvPr>
          <p:cNvSpPr/>
          <p:nvPr/>
        </p:nvSpPr>
        <p:spPr>
          <a:xfrm rot="1620000">
            <a:off x="2408830" y="3686792"/>
            <a:ext cx="1572655" cy="18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5801" y="1466547"/>
            <a:ext cx="9745589" cy="1765981"/>
          </a:xfrm>
          <a:prstGeom prst="round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ea typeface="+mn-lt"/>
                <a:cs typeface="+mn-lt"/>
              </a:rPr>
              <a:t>A total of 83 independent variables, including Payload Mass, Orbit, Launch Site, Number of Flights, and Reusability, are used to predict landing outcomes</a:t>
            </a:r>
          </a:p>
          <a:p>
            <a:pPr>
              <a:lnSpc>
                <a:spcPct val="100000"/>
              </a:lnSpc>
              <a:spcBef>
                <a:spcPts val="1400"/>
              </a:spcBef>
            </a:pPr>
            <a:r>
              <a:rPr lang="en-US" sz="1200" dirty="0">
                <a:solidFill>
                  <a:schemeClr val="accent3">
                    <a:lumMod val="25000"/>
                  </a:schemeClr>
                </a:solidFill>
                <a:ea typeface="+mn-lt"/>
                <a:cs typeface="+mn-lt"/>
              </a:rPr>
              <a:t>Four machine learning algorithms—Logistic Regression, Support Vector Machine (SVM), Decision Tree, and K-Nearest Neighbors (KNN)—are utilized for prediction. They are further tuned by </a:t>
            </a:r>
            <a:r>
              <a:rPr lang="en-US" sz="1200" dirty="0" err="1">
                <a:solidFill>
                  <a:schemeClr val="accent3">
                    <a:lumMod val="25000"/>
                  </a:schemeClr>
                </a:solidFill>
                <a:ea typeface="+mn-lt"/>
                <a:cs typeface="+mn-lt"/>
              </a:rPr>
              <a:t>GridSearchCV</a:t>
            </a:r>
            <a:r>
              <a:rPr lang="en-US" sz="1200" dirty="0">
                <a:solidFill>
                  <a:schemeClr val="accent3">
                    <a:lumMod val="25000"/>
                  </a:schemeClr>
                </a:solidFill>
                <a:ea typeface="+mn-lt"/>
                <a:cs typeface="+mn-lt"/>
              </a:rPr>
              <a:t> to optimize their performance.</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r>
              <a:rPr lang="en-US" sz="1200" dirty="0">
                <a:solidFill>
                  <a:schemeClr val="accent3">
                    <a:lumMod val="25000"/>
                  </a:schemeClr>
                </a:solidFill>
                <a:ea typeface="+mn-lt"/>
                <a:cs typeface="+mn-lt"/>
              </a:rPr>
              <a:t>GitHub</a:t>
            </a:r>
            <a:r>
              <a:rPr lang="en-US" sz="1200">
                <a:solidFill>
                  <a:schemeClr val="accent3">
                    <a:lumMod val="25000"/>
                  </a:schemeClr>
                </a:solidFill>
                <a:ea typeface="+mn-lt"/>
                <a:cs typeface="+mn-lt"/>
              </a:rPr>
              <a:t> URL: </a:t>
            </a:r>
            <a:r>
              <a:rPr lang="en-US" sz="1200" dirty="0">
                <a:solidFill>
                  <a:schemeClr val="accent3">
                    <a:lumMod val="25000"/>
                  </a:schemeClr>
                </a:solidFill>
                <a:ea typeface="+mn-lt"/>
                <a:cs typeface="+mn-lt"/>
              </a:rPr>
              <a:t>https://github.com/jmin2024/IBM_capstone/blob/main/SpaceX_Machine%20Learning%20Prediction_Part_5.ipynb</a:t>
            </a:r>
            <a:endParaRPr lang="en-US" sz="1200">
              <a:solidFill>
                <a:schemeClr val="accent3">
                  <a:lumMod val="25000"/>
                </a:schemeClr>
              </a:solidFill>
              <a:ea typeface="+mn-lt"/>
              <a:cs typeface="+mn-lt"/>
            </a:endParaRPr>
          </a:p>
          <a:p>
            <a:pPr marL="0" indent="0">
              <a:lnSpc>
                <a:spcPct val="100000"/>
              </a:lnSpc>
              <a:buNone/>
            </a:pPr>
            <a:endParaRPr lang="en-US" sz="1200" dirty="0">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EE0887D3-9FAD-EF5D-F733-B5BB94176C14}"/>
              </a:ext>
            </a:extLst>
          </p:cNvPr>
          <p:cNvSpPr/>
          <p:nvPr/>
        </p:nvSpPr>
        <p:spPr>
          <a:xfrm>
            <a:off x="1363050" y="3220907"/>
            <a:ext cx="1567708" cy="445324"/>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1"/>
                </a:solidFill>
                <a:ea typeface="+mn-lt"/>
                <a:cs typeface="+mn-lt"/>
              </a:rPr>
              <a:t>dataset_part_2.csv</a:t>
            </a:r>
          </a:p>
          <a:p>
            <a:pPr algn="ctr"/>
            <a:r>
              <a:rPr lang="en-US" sz="1200" dirty="0">
                <a:solidFill>
                  <a:schemeClr val="tx1"/>
                </a:solidFill>
                <a:ea typeface="Calibri"/>
                <a:cs typeface="Calibri"/>
              </a:rPr>
              <a:t>"Class" as Y</a:t>
            </a:r>
          </a:p>
        </p:txBody>
      </p:sp>
      <p:sp>
        <p:nvSpPr>
          <p:cNvPr id="6" name="Rectangle 5">
            <a:extLst>
              <a:ext uri="{FF2B5EF4-FFF2-40B4-BE49-F238E27FC236}">
                <a16:creationId xmlns:a16="http://schemas.microsoft.com/office/drawing/2014/main" id="{17B2EC75-9966-47B9-0D43-9463AD608218}"/>
              </a:ext>
            </a:extLst>
          </p:cNvPr>
          <p:cNvSpPr/>
          <p:nvPr/>
        </p:nvSpPr>
        <p:spPr>
          <a:xfrm>
            <a:off x="1363049" y="4726763"/>
            <a:ext cx="1567708" cy="44532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1"/>
                </a:solidFill>
                <a:ea typeface="+mn-lt"/>
                <a:cs typeface="+mn-lt"/>
              </a:rPr>
              <a:t>dataset_part_3.csv</a:t>
            </a:r>
          </a:p>
          <a:p>
            <a:pPr algn="ctr"/>
            <a:r>
              <a:rPr lang="en-US" sz="1200" dirty="0">
                <a:solidFill>
                  <a:schemeClr val="tx1"/>
                </a:solidFill>
                <a:ea typeface="Calibri" panose="020F0502020204030204"/>
                <a:cs typeface="Calibri" panose="020F0502020204030204"/>
              </a:rPr>
              <a:t>as X</a:t>
            </a:r>
          </a:p>
        </p:txBody>
      </p:sp>
      <p:sp>
        <p:nvSpPr>
          <p:cNvPr id="9" name="TextBox 8">
            <a:extLst>
              <a:ext uri="{FF2B5EF4-FFF2-40B4-BE49-F238E27FC236}">
                <a16:creationId xmlns:a16="http://schemas.microsoft.com/office/drawing/2014/main" id="{A8911B98-AAF4-CEB6-696D-4BE64260EE57}"/>
              </a:ext>
            </a:extLst>
          </p:cNvPr>
          <p:cNvSpPr txBox="1"/>
          <p:nvPr/>
        </p:nvSpPr>
        <p:spPr>
          <a:xfrm rot="19800000">
            <a:off x="2931721" y="4498523"/>
            <a:ext cx="12023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ea typeface="Calibri"/>
                <a:cs typeface="Calibri"/>
              </a:rPr>
              <a:t>Standardization</a:t>
            </a:r>
            <a:endParaRPr lang="en-US" sz="1200" dirty="0"/>
          </a:p>
        </p:txBody>
      </p:sp>
      <p:sp>
        <p:nvSpPr>
          <p:cNvPr id="10" name="Arrow: Right 9">
            <a:extLst>
              <a:ext uri="{FF2B5EF4-FFF2-40B4-BE49-F238E27FC236}">
                <a16:creationId xmlns:a16="http://schemas.microsoft.com/office/drawing/2014/main" id="{FF61900F-8510-A348-60AF-BB00FFFA3076}"/>
              </a:ext>
            </a:extLst>
          </p:cNvPr>
          <p:cNvSpPr/>
          <p:nvPr/>
        </p:nvSpPr>
        <p:spPr>
          <a:xfrm>
            <a:off x="3864153" y="4070665"/>
            <a:ext cx="916395" cy="1886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D01702-28BF-3941-4369-13493ED246C0}"/>
              </a:ext>
            </a:extLst>
          </p:cNvPr>
          <p:cNvSpPr txBox="1"/>
          <p:nvPr/>
        </p:nvSpPr>
        <p:spPr>
          <a:xfrm>
            <a:off x="3934113" y="3828209"/>
            <a:ext cx="975589" cy="617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Calibri"/>
                <a:cs typeface="Calibri"/>
              </a:rPr>
              <a:t>Train-Test</a:t>
            </a:r>
          </a:p>
          <a:p>
            <a:pPr>
              <a:lnSpc>
                <a:spcPct val="150000"/>
              </a:lnSpc>
            </a:pPr>
            <a:r>
              <a:rPr lang="en-US" sz="1200" dirty="0">
                <a:ea typeface="Calibri"/>
                <a:cs typeface="Calibri"/>
              </a:rPr>
              <a:t>     Split</a:t>
            </a:r>
          </a:p>
        </p:txBody>
      </p:sp>
      <p:sp>
        <p:nvSpPr>
          <p:cNvPr id="14" name="Rectangle 13">
            <a:extLst>
              <a:ext uri="{FF2B5EF4-FFF2-40B4-BE49-F238E27FC236}">
                <a16:creationId xmlns:a16="http://schemas.microsoft.com/office/drawing/2014/main" id="{00DC653E-E8FC-3A31-C301-8DABCE7BA826}"/>
              </a:ext>
            </a:extLst>
          </p:cNvPr>
          <p:cNvSpPr/>
          <p:nvPr/>
        </p:nvSpPr>
        <p:spPr>
          <a:xfrm>
            <a:off x="5045499" y="3660940"/>
            <a:ext cx="1566058" cy="42800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bg1"/>
                </a:solidFill>
                <a:ea typeface="Calibri"/>
                <a:cs typeface="Calibri"/>
              </a:rPr>
              <a:t>Logistic Regression</a:t>
            </a:r>
          </a:p>
        </p:txBody>
      </p:sp>
      <p:sp>
        <p:nvSpPr>
          <p:cNvPr id="15" name="Rectangle 14">
            <a:extLst>
              <a:ext uri="{FF2B5EF4-FFF2-40B4-BE49-F238E27FC236}">
                <a16:creationId xmlns:a16="http://schemas.microsoft.com/office/drawing/2014/main" id="{59B1C4DC-2195-754C-5573-5C1F1C002756}"/>
              </a:ext>
            </a:extLst>
          </p:cNvPr>
          <p:cNvSpPr/>
          <p:nvPr/>
        </p:nvSpPr>
        <p:spPr>
          <a:xfrm>
            <a:off x="5045498" y="4178010"/>
            <a:ext cx="1566058" cy="446148"/>
          </a:xfrm>
          <a:prstGeom prst="rect">
            <a:avLst/>
          </a:prstGeom>
          <a:solidFill>
            <a:schemeClr val="accent6">
              <a:lumMod val="7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1"/>
                </a:solidFill>
                <a:latin typeface="system-ui"/>
                <a:ea typeface="Calibri"/>
                <a:cs typeface="Calibri"/>
              </a:rPr>
              <a:t>support vector machine</a:t>
            </a:r>
            <a:endParaRPr lang="en-US">
              <a:solidFill>
                <a:schemeClr val="bg1"/>
              </a:solidFill>
              <a:ea typeface="Calibri"/>
              <a:cs typeface="Calibri"/>
            </a:endParaRPr>
          </a:p>
        </p:txBody>
      </p:sp>
      <p:sp>
        <p:nvSpPr>
          <p:cNvPr id="16" name="Rectangle 15">
            <a:extLst>
              <a:ext uri="{FF2B5EF4-FFF2-40B4-BE49-F238E27FC236}">
                <a16:creationId xmlns:a16="http://schemas.microsoft.com/office/drawing/2014/main" id="{567B0B69-D187-C159-B0D4-CA0D2F2C95BC}"/>
              </a:ext>
            </a:extLst>
          </p:cNvPr>
          <p:cNvSpPr/>
          <p:nvPr/>
        </p:nvSpPr>
        <p:spPr>
          <a:xfrm>
            <a:off x="5045498" y="4722297"/>
            <a:ext cx="1566058" cy="446148"/>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1"/>
                </a:solidFill>
                <a:latin typeface="system-ui"/>
                <a:ea typeface="Calibri"/>
                <a:cs typeface="Calibri"/>
              </a:rPr>
              <a:t>decision tree classifier</a:t>
            </a:r>
            <a:endParaRPr lang="en-US">
              <a:solidFill>
                <a:schemeClr val="bg1"/>
              </a:solidFill>
              <a:ea typeface="Calibri"/>
              <a:cs typeface="Calibri"/>
            </a:endParaRPr>
          </a:p>
        </p:txBody>
      </p:sp>
      <p:sp>
        <p:nvSpPr>
          <p:cNvPr id="17" name="Rectangle 16">
            <a:extLst>
              <a:ext uri="{FF2B5EF4-FFF2-40B4-BE49-F238E27FC236}">
                <a16:creationId xmlns:a16="http://schemas.microsoft.com/office/drawing/2014/main" id="{C0D3A825-5CB6-3A81-729E-AA99246928DE}"/>
              </a:ext>
            </a:extLst>
          </p:cNvPr>
          <p:cNvSpPr/>
          <p:nvPr/>
        </p:nvSpPr>
        <p:spPr>
          <a:xfrm>
            <a:off x="5054569" y="5275653"/>
            <a:ext cx="1566058" cy="446148"/>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1"/>
                </a:solidFill>
                <a:latin typeface="system-ui"/>
                <a:ea typeface="Calibri"/>
                <a:cs typeface="Calibri"/>
              </a:rPr>
              <a:t>k nearest neighbors</a:t>
            </a:r>
            <a:endParaRPr lang="en-US">
              <a:solidFill>
                <a:schemeClr val="bg1"/>
              </a:solidFill>
              <a:ea typeface="Calibri"/>
              <a:cs typeface="Calibri"/>
            </a:endParaRPr>
          </a:p>
        </p:txBody>
      </p:sp>
      <p:sp>
        <p:nvSpPr>
          <p:cNvPr id="23" name="TextBox 22">
            <a:extLst>
              <a:ext uri="{FF2B5EF4-FFF2-40B4-BE49-F238E27FC236}">
                <a16:creationId xmlns:a16="http://schemas.microsoft.com/office/drawing/2014/main" id="{058A9F9F-368B-79FD-6B3C-8010D12B8DB3}"/>
              </a:ext>
            </a:extLst>
          </p:cNvPr>
          <p:cNvSpPr txBox="1"/>
          <p:nvPr/>
        </p:nvSpPr>
        <p:spPr>
          <a:xfrm>
            <a:off x="4920012" y="3112049"/>
            <a:ext cx="19297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ea typeface="Calibri"/>
                <a:cs typeface="Calibri"/>
              </a:rPr>
              <a:t>Tuned with </a:t>
            </a:r>
            <a:r>
              <a:rPr lang="en-US" sz="1200" dirty="0" err="1">
                <a:ea typeface="Calibri"/>
                <a:cs typeface="Calibri"/>
              </a:rPr>
              <a:t>GridSearchCV</a:t>
            </a:r>
            <a:r>
              <a:rPr lang="en-US" sz="1200" dirty="0">
                <a:ea typeface="Calibri"/>
                <a:cs typeface="Calibri"/>
              </a:rPr>
              <a:t> on </a:t>
            </a:r>
            <a:r>
              <a:rPr lang="en-US" sz="1200" dirty="0">
                <a:ea typeface="+mn-lt"/>
                <a:cs typeface="+mn-lt"/>
              </a:rPr>
              <a:t>training data</a:t>
            </a:r>
            <a:endParaRPr lang="en-US" sz="1200" dirty="0">
              <a:ea typeface="Calibri"/>
              <a:cs typeface="Calibri"/>
            </a:endParaRPr>
          </a:p>
        </p:txBody>
      </p:sp>
      <p:sp>
        <p:nvSpPr>
          <p:cNvPr id="18" name="Rectangle: Rounded Corners 17">
            <a:extLst>
              <a:ext uri="{FF2B5EF4-FFF2-40B4-BE49-F238E27FC236}">
                <a16:creationId xmlns:a16="http://schemas.microsoft.com/office/drawing/2014/main" id="{0A275F2B-2EB8-67F5-1B76-20C4DEB40F5D}"/>
              </a:ext>
            </a:extLst>
          </p:cNvPr>
          <p:cNvSpPr/>
          <p:nvPr/>
        </p:nvSpPr>
        <p:spPr>
          <a:xfrm>
            <a:off x="8146965" y="2925604"/>
            <a:ext cx="2056390" cy="301670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8E4DBF-1835-8A94-E121-F2E259E517EE}"/>
              </a:ext>
            </a:extLst>
          </p:cNvPr>
          <p:cNvSpPr/>
          <p:nvPr/>
        </p:nvSpPr>
        <p:spPr>
          <a:xfrm>
            <a:off x="8410998" y="3703273"/>
            <a:ext cx="1575127" cy="42800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bg1"/>
                </a:solidFill>
                <a:ea typeface="Calibri"/>
                <a:cs typeface="Calibri"/>
              </a:rPr>
              <a:t>Accuracy Score: 83.3%</a:t>
            </a:r>
          </a:p>
        </p:txBody>
      </p:sp>
      <p:sp>
        <p:nvSpPr>
          <p:cNvPr id="24" name="Rectangle 23">
            <a:extLst>
              <a:ext uri="{FF2B5EF4-FFF2-40B4-BE49-F238E27FC236}">
                <a16:creationId xmlns:a16="http://schemas.microsoft.com/office/drawing/2014/main" id="{4AD809A5-B1E5-A227-4043-2C4B40F799E1}"/>
              </a:ext>
            </a:extLst>
          </p:cNvPr>
          <p:cNvSpPr/>
          <p:nvPr/>
        </p:nvSpPr>
        <p:spPr>
          <a:xfrm>
            <a:off x="8410998" y="4220343"/>
            <a:ext cx="1566058" cy="446148"/>
          </a:xfrm>
          <a:prstGeom prst="rect">
            <a:avLst/>
          </a:prstGeom>
          <a:solidFill>
            <a:schemeClr val="accent6">
              <a:lumMod val="7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bg1"/>
                </a:solidFill>
                <a:latin typeface="Calibri"/>
                <a:ea typeface="Calibri"/>
                <a:cs typeface="Calibri"/>
              </a:rPr>
              <a:t>Accuracy Score: </a:t>
            </a:r>
            <a:r>
              <a:rPr lang="en-US" sz="1100" dirty="0">
                <a:solidFill>
                  <a:schemeClr val="bg1"/>
                </a:solidFill>
                <a:latin typeface="system-ui"/>
                <a:ea typeface="Calibri"/>
                <a:cs typeface="Calibri"/>
              </a:rPr>
              <a:t>83.3%</a:t>
            </a:r>
            <a:endParaRPr lang="en-US" dirty="0">
              <a:solidFill>
                <a:schemeClr val="bg1"/>
              </a:solidFill>
              <a:ea typeface="Calibri"/>
              <a:cs typeface="Calibri"/>
            </a:endParaRPr>
          </a:p>
        </p:txBody>
      </p:sp>
      <p:sp>
        <p:nvSpPr>
          <p:cNvPr id="25" name="Rectangle 24">
            <a:extLst>
              <a:ext uri="{FF2B5EF4-FFF2-40B4-BE49-F238E27FC236}">
                <a16:creationId xmlns:a16="http://schemas.microsoft.com/office/drawing/2014/main" id="{6287826A-BC9C-DD59-6EA2-FD622ABD4186}"/>
              </a:ext>
            </a:extLst>
          </p:cNvPr>
          <p:cNvSpPr/>
          <p:nvPr/>
        </p:nvSpPr>
        <p:spPr>
          <a:xfrm>
            <a:off x="8410998" y="4764629"/>
            <a:ext cx="1566058" cy="446148"/>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bg1"/>
                </a:solidFill>
                <a:latin typeface="Calibri"/>
                <a:ea typeface="Calibri"/>
                <a:cs typeface="Calibri"/>
              </a:rPr>
              <a:t>Accuracy Score: </a:t>
            </a:r>
            <a:r>
              <a:rPr lang="en-US" sz="1100" dirty="0">
                <a:solidFill>
                  <a:schemeClr val="bg1"/>
                </a:solidFill>
                <a:latin typeface="system-ui"/>
                <a:ea typeface="Calibri"/>
                <a:cs typeface="Calibri"/>
              </a:rPr>
              <a:t>94.4%</a:t>
            </a:r>
            <a:endParaRPr lang="en-US" dirty="0">
              <a:solidFill>
                <a:schemeClr val="bg1"/>
              </a:solidFill>
              <a:ea typeface="Calibri"/>
              <a:cs typeface="Calibri"/>
            </a:endParaRPr>
          </a:p>
        </p:txBody>
      </p:sp>
      <p:sp>
        <p:nvSpPr>
          <p:cNvPr id="26" name="Rectangle 25">
            <a:extLst>
              <a:ext uri="{FF2B5EF4-FFF2-40B4-BE49-F238E27FC236}">
                <a16:creationId xmlns:a16="http://schemas.microsoft.com/office/drawing/2014/main" id="{94E37B83-7ADE-AE6C-BB5A-AA08C16998CC}"/>
              </a:ext>
            </a:extLst>
          </p:cNvPr>
          <p:cNvSpPr/>
          <p:nvPr/>
        </p:nvSpPr>
        <p:spPr>
          <a:xfrm>
            <a:off x="8420068" y="5317985"/>
            <a:ext cx="1566058" cy="446148"/>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bg1"/>
                </a:solidFill>
                <a:latin typeface="Calibri"/>
                <a:ea typeface="Calibri"/>
                <a:cs typeface="Calibri"/>
              </a:rPr>
              <a:t>Accuracy Score: </a:t>
            </a:r>
            <a:r>
              <a:rPr lang="en-US" sz="1100" dirty="0">
                <a:solidFill>
                  <a:schemeClr val="bg1"/>
                </a:solidFill>
                <a:latin typeface="system-ui"/>
                <a:ea typeface="Calibri"/>
                <a:cs typeface="Calibri"/>
              </a:rPr>
              <a:t>83.3%</a:t>
            </a:r>
            <a:endParaRPr lang="en-US" dirty="0">
              <a:solidFill>
                <a:schemeClr val="bg1"/>
              </a:solidFill>
              <a:ea typeface="Calibri"/>
              <a:cs typeface="Calibri"/>
            </a:endParaRPr>
          </a:p>
        </p:txBody>
      </p:sp>
      <p:sp>
        <p:nvSpPr>
          <p:cNvPr id="27" name="Arrow: Right 26">
            <a:extLst>
              <a:ext uri="{FF2B5EF4-FFF2-40B4-BE49-F238E27FC236}">
                <a16:creationId xmlns:a16="http://schemas.microsoft.com/office/drawing/2014/main" id="{286CCFE8-54AB-D32A-B537-26193AAA857D}"/>
              </a:ext>
            </a:extLst>
          </p:cNvPr>
          <p:cNvSpPr/>
          <p:nvPr/>
        </p:nvSpPr>
        <p:spPr>
          <a:xfrm>
            <a:off x="6620995" y="3797916"/>
            <a:ext cx="1784745" cy="18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1ABE911-D6AD-D237-5502-0E78A2244EC6}"/>
              </a:ext>
            </a:extLst>
          </p:cNvPr>
          <p:cNvSpPr txBox="1"/>
          <p:nvPr/>
        </p:nvSpPr>
        <p:spPr>
          <a:xfrm>
            <a:off x="8237887" y="3112049"/>
            <a:ext cx="192974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ea typeface="Calibri"/>
                <a:cs typeface="Calibri"/>
              </a:rPr>
              <a:t>Apply best </a:t>
            </a:r>
            <a:r>
              <a:rPr lang="en-US" sz="1200" dirty="0">
                <a:ea typeface="+mn-lt"/>
                <a:cs typeface="+mn-lt"/>
              </a:rPr>
              <a:t>performed parameters to test data</a:t>
            </a:r>
          </a:p>
          <a:p>
            <a:pPr algn="ctr"/>
            <a:endParaRPr lang="en-US" sz="1400" dirty="0">
              <a:ea typeface="Calibri"/>
              <a:cs typeface="Calibri"/>
            </a:endParaRPr>
          </a:p>
        </p:txBody>
      </p:sp>
      <p:sp>
        <p:nvSpPr>
          <p:cNvPr id="31" name="Arrow: Right 30">
            <a:extLst>
              <a:ext uri="{FF2B5EF4-FFF2-40B4-BE49-F238E27FC236}">
                <a16:creationId xmlns:a16="http://schemas.microsoft.com/office/drawing/2014/main" id="{7DA9E1D4-AC97-412C-9276-00E104F7E673}"/>
              </a:ext>
            </a:extLst>
          </p:cNvPr>
          <p:cNvSpPr/>
          <p:nvPr/>
        </p:nvSpPr>
        <p:spPr>
          <a:xfrm>
            <a:off x="6620995" y="4305915"/>
            <a:ext cx="1782625" cy="18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54072631-F76F-F4DF-2E5B-69A815BEA424}"/>
              </a:ext>
            </a:extLst>
          </p:cNvPr>
          <p:cNvSpPr/>
          <p:nvPr/>
        </p:nvSpPr>
        <p:spPr>
          <a:xfrm>
            <a:off x="6620995" y="4898581"/>
            <a:ext cx="1782625" cy="18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06F6037-9D8C-5E31-64B2-0E2966B6636B}"/>
              </a:ext>
            </a:extLst>
          </p:cNvPr>
          <p:cNvSpPr/>
          <p:nvPr/>
        </p:nvSpPr>
        <p:spPr>
          <a:xfrm>
            <a:off x="6631578" y="5448914"/>
            <a:ext cx="1782625" cy="1828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90133"/>
            <a:ext cx="7068725" cy="4306711"/>
          </a:xfrm>
          <a:prstGeom prst="rect">
            <a:avLst/>
          </a:prstGeom>
        </p:spPr>
        <p:txBody>
          <a:bodyPr vert="horz" lIns="91440" tIns="45720" rIns="91440" bIns="45720" rtlCol="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tx1"/>
                </a:solidFill>
                <a:latin typeface="+mn-lt"/>
              </a:rPr>
              <a:t>Landing success rate has improved significantly, rising from 0% in 2013 to 84.2% in 2020; </a:t>
            </a:r>
          </a:p>
          <a:p>
            <a:pPr>
              <a:lnSpc>
                <a:spcPct val="120000"/>
              </a:lnSpc>
              <a:spcBef>
                <a:spcPts val="1400"/>
              </a:spcBef>
            </a:pPr>
            <a:r>
              <a:rPr lang="en-US" sz="2400" dirty="0">
                <a:solidFill>
                  <a:schemeClr val="tx1"/>
                </a:solidFill>
                <a:latin typeface="+mn-lt"/>
              </a:rPr>
              <a:t>All the three launch sites are near coast line. Cape Canaveral SLC-40 has handled 61% of all launches and has improved to be the site with the highest landing success rate in recent years compared to the others</a:t>
            </a:r>
            <a:endParaRPr lang="en-US" sz="2400" dirty="0">
              <a:solidFill>
                <a:schemeClr val="tx1"/>
              </a:solidFill>
              <a:latin typeface="+mn-lt"/>
              <a:ea typeface="Calibri"/>
              <a:cs typeface="Calibri"/>
            </a:endParaRPr>
          </a:p>
          <a:p>
            <a:pPr>
              <a:lnSpc>
                <a:spcPct val="120000"/>
              </a:lnSpc>
              <a:spcBef>
                <a:spcPts val="1400"/>
              </a:spcBef>
            </a:pPr>
            <a:r>
              <a:rPr lang="en-US" sz="2400" dirty="0">
                <a:solidFill>
                  <a:schemeClr val="tx1"/>
                </a:solidFill>
                <a:latin typeface="+mn-lt"/>
              </a:rPr>
              <a:t>Geosynchronous Transfer Orbit (GTO) and ISS are the primary orbit type before Flight 70, mostly carrying payloads under 8,000 kg, with 50% landing success rate. However, Very Low Earth Orbit (VLEO), which handles heavier payloads above 13,000 kg, gradually became the dominant orbit type afterward, achieving an 85.7% success rate; Most of the orbit types show an increasing landing success rate over time</a:t>
            </a:r>
            <a:endParaRPr lang="en-US" sz="2400" dirty="0">
              <a:solidFill>
                <a:schemeClr val="tx1"/>
              </a:solidFill>
              <a:latin typeface="+mn-lt"/>
              <a:ea typeface="Calibri"/>
              <a:cs typeface="Calibri"/>
            </a:endParaRPr>
          </a:p>
          <a:p>
            <a:pPr>
              <a:lnSpc>
                <a:spcPct val="120000"/>
              </a:lnSpc>
              <a:spcBef>
                <a:spcPts val="1400"/>
              </a:spcBef>
            </a:pPr>
            <a:r>
              <a:rPr lang="en-US" sz="2400" dirty="0">
                <a:solidFill>
                  <a:schemeClr val="tx1"/>
                </a:solidFill>
                <a:latin typeface="+mn-lt"/>
              </a:rPr>
              <a:t>Boost FT, B4, and B5 are progressively newer booster versions over time. Within the timeframe of each type, certain payload ranges show higher landing success rates than others. For example, Booster FT has a significantly higher success rate in the 2,000 - 4,000 kg payload range, and Booster B4 has a much higher success rate (83%) for payloads under 5,000 kg; </a:t>
            </a:r>
            <a:r>
              <a:rPr lang="en-US" altLang="en-US" sz="2400" dirty="0">
                <a:solidFill>
                  <a:schemeClr val="tx1"/>
                </a:solidFill>
                <a:latin typeface="+mn-lt"/>
              </a:rPr>
              <a:t>The first successful landing on ground pad happened on Dec 22, 2015; </a:t>
            </a:r>
            <a:r>
              <a:rPr lang="en-US" sz="2400" dirty="0">
                <a:solidFill>
                  <a:schemeClr val="tx1"/>
                </a:solidFill>
                <a:latin typeface="+mn-lt"/>
              </a:rPr>
              <a:t>The heaviest payload Falcon 9 launched is 15,600 kg with F9 B5 booster</a:t>
            </a:r>
            <a:endParaRPr lang="en-US" altLang="en-US" sz="2400" dirty="0">
              <a:solidFill>
                <a:schemeClr val="tx1"/>
              </a:solidFill>
              <a:latin typeface="+mn-lt"/>
            </a:endParaRPr>
          </a:p>
          <a:p>
            <a:pPr>
              <a:lnSpc>
                <a:spcPct val="120000"/>
              </a:lnSpc>
              <a:spcBef>
                <a:spcPts val="1400"/>
              </a:spcBef>
            </a:pPr>
            <a:r>
              <a:rPr lang="en-US" sz="2400" dirty="0">
                <a:solidFill>
                  <a:schemeClr val="tx1"/>
                </a:solidFill>
                <a:latin typeface="+mn-lt"/>
              </a:rPr>
              <a:t>Among the four machine learning algorithms (Logistic Regression, Support Vector Machine, Decision Trees, and K-Nearest Neighbors), the Decision Tree model performed the best compared to the other algorithms used in this analysis. It achieved an accuracy score of 94.4% on the test data</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9" name="TextBox 8">
            <a:extLst>
              <a:ext uri="{FF2B5EF4-FFF2-40B4-BE49-F238E27FC236}">
                <a16:creationId xmlns:a16="http://schemas.microsoft.com/office/drawing/2014/main" id="{434D7033-58D1-1C78-2276-5454C05369E7}"/>
              </a:ext>
            </a:extLst>
          </p:cNvPr>
          <p:cNvSpPr txBox="1"/>
          <p:nvPr/>
        </p:nvSpPr>
        <p:spPr>
          <a:xfrm>
            <a:off x="8259024" y="2736277"/>
            <a:ext cx="3110088" cy="692497"/>
          </a:xfrm>
          <a:prstGeom prst="rect">
            <a:avLst/>
          </a:prstGeom>
          <a:noFill/>
        </p:spPr>
        <p:txBody>
          <a:bodyPr wrap="square" lIns="91440" tIns="45720" rIns="91440" bIns="45720" rtlCol="0" anchor="t">
            <a:spAutoFit/>
          </a:bodyPr>
          <a:lstStyle/>
          <a:p>
            <a:pPr algn="ctr"/>
            <a:r>
              <a:rPr lang="en-US" sz="1500" b="1" i="1" u="sng" dirty="0">
                <a:solidFill>
                  <a:srgbClr val="0B49CB"/>
                </a:solidFill>
              </a:rPr>
              <a:t>Interactive Visualization Demo Video</a:t>
            </a:r>
            <a:endParaRPr lang="en-US" dirty="0"/>
          </a:p>
          <a:p>
            <a:pPr algn="ctr"/>
            <a:r>
              <a:rPr lang="en-US" sz="1200" dirty="0">
                <a:ea typeface="+mn-lt"/>
                <a:cs typeface="+mn-lt"/>
              </a:rPr>
              <a:t>https://github.com/jmin2024/IBM_capstone/blob/main/Dash%20Demo.mov</a:t>
            </a:r>
            <a:endParaRPr lang="en-US" sz="1200" dirty="0"/>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xmlns:p14="http://schemas.microsoft.com/office/powerpoint/2010/main">
    <mc:Choice Requires="p14">
      <p:transition spd="slow" p14:dur="2000" advTm="43000"/>
    </mc:Choice>
    <mc:Fallback xmlns="">
      <p:transition spd="slow" advTm="4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21725" y="1472802"/>
            <a:ext cx="5315319" cy="2344864"/>
          </a:xfrm>
          <a:prstGeom prst="rect">
            <a:avLst/>
          </a:prstGeom>
        </p:spPr>
        <p:txBody>
          <a:bodyPr lIns="91440" tIns="45720" rIns="91440" bIns="45720" anchor="t">
            <a:normAutofit lnSpcReduction="10000"/>
          </a:bodyPr>
          <a:lstStyle/>
          <a:p>
            <a:pPr>
              <a:lnSpc>
                <a:spcPct val="100000"/>
              </a:lnSpc>
              <a:spcBef>
                <a:spcPts val="1400"/>
              </a:spcBef>
            </a:pPr>
            <a:r>
              <a:rPr lang="en-US" sz="1200" dirty="0">
                <a:solidFill>
                  <a:srgbClr val="000000"/>
                </a:solidFill>
                <a:latin typeface="Calibri"/>
                <a:ea typeface="Calibri"/>
                <a:cs typeface="Calibri"/>
              </a:rPr>
              <a:t>Cape Canaveral SLC-40 site </a:t>
            </a:r>
            <a:r>
              <a:rPr lang="en-US" sz="1200" dirty="0">
                <a:solidFill>
                  <a:srgbClr val="000000"/>
                </a:solidFill>
                <a:ea typeface="+mn-lt"/>
                <a:cs typeface="+mn-lt"/>
              </a:rPr>
              <a:t>accounted for 61% of all Falcon 9 launches, with a success rate of 60%. The other two sites handled 24% and 14% of the total launches, with a success rate of 77%</a:t>
            </a:r>
            <a:endParaRPr lang="en-US" altLang="ja-JP" sz="1200" dirty="0">
              <a:solidFill>
                <a:srgbClr val="000000"/>
              </a:solidFill>
              <a:latin typeface="Calibri"/>
              <a:ea typeface="Calibri"/>
              <a:cs typeface="Calibri"/>
            </a:endParaRPr>
          </a:p>
          <a:p>
            <a:pPr>
              <a:lnSpc>
                <a:spcPct val="100000"/>
              </a:lnSpc>
              <a:spcBef>
                <a:spcPts val="1400"/>
              </a:spcBef>
            </a:pPr>
            <a:r>
              <a:rPr lang="en-US" sz="1200" dirty="0">
                <a:solidFill>
                  <a:srgbClr val="000000"/>
                </a:solidFill>
                <a:ea typeface="+mn-lt"/>
                <a:cs typeface="+mn-lt"/>
              </a:rPr>
              <a:t>Cape Canaveral SLC-40 site success rate improved significantly after flight number 70</a:t>
            </a:r>
          </a:p>
          <a:p>
            <a:pPr>
              <a:lnSpc>
                <a:spcPct val="100000"/>
              </a:lnSpc>
              <a:spcBef>
                <a:spcPts val="1400"/>
              </a:spcBef>
            </a:pPr>
            <a:r>
              <a:rPr lang="en-US" sz="1200" dirty="0">
                <a:solidFill>
                  <a:srgbClr val="000000"/>
                </a:solidFill>
                <a:ea typeface="+mn-lt"/>
                <a:cs typeface="+mn-lt"/>
              </a:rPr>
              <a:t>Cape Canaveral SLC-40 typically handles the majority of Falcon 9 launches, however during flights 25 to 41,  most launches appeared to shift to Kennedy LC-39A</a:t>
            </a:r>
          </a:p>
          <a:p>
            <a:pPr>
              <a:lnSpc>
                <a:spcPct val="100000"/>
              </a:lnSpc>
              <a:spcBef>
                <a:spcPts val="1400"/>
              </a:spcBef>
            </a:pPr>
            <a:r>
              <a:rPr lang="en-US" sz="1200" dirty="0">
                <a:solidFill>
                  <a:srgbClr val="000000"/>
                </a:solidFill>
                <a:ea typeface="+mn-lt"/>
                <a:cs typeface="+mn-lt"/>
              </a:rPr>
              <a:t>Vandenberg SLC-4E site did not launch any Falcon 9 after flight number 69, while Kennedy LC-39A did not launch any Falcon 9 before flight number 27</a:t>
            </a:r>
            <a:r>
              <a:rPr lang="en-US" sz="1200" dirty="0">
                <a:solidFill>
                  <a:srgbClr val="000000"/>
                </a:solidFill>
                <a:latin typeface="Calibri"/>
                <a:ea typeface="Calibri"/>
                <a:cs typeface="Calibri"/>
              </a:rPr>
              <a:t>  </a:t>
            </a:r>
          </a:p>
          <a:p>
            <a:pPr>
              <a:lnSpc>
                <a:spcPct val="100000"/>
              </a:lnSpc>
              <a:spcBef>
                <a:spcPts val="1400"/>
              </a:spcBef>
            </a:pPr>
            <a:endParaRPr lang="en-US" sz="1200" dirty="0">
              <a:solidFill>
                <a:srgbClr val="000000"/>
              </a:solidFill>
              <a:latin typeface="Calibri"/>
              <a:ea typeface="Calibri"/>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graphicFrame>
        <p:nvGraphicFramePr>
          <p:cNvPr id="6" name="Table 5">
            <a:extLst>
              <a:ext uri="{FF2B5EF4-FFF2-40B4-BE49-F238E27FC236}">
                <a16:creationId xmlns:a16="http://schemas.microsoft.com/office/drawing/2014/main" id="{AB7A78BF-1D09-A66E-83DC-721C75FAEB13}"/>
              </a:ext>
            </a:extLst>
          </p:cNvPr>
          <p:cNvGraphicFramePr>
            <a:graphicFrameLocks noGrp="1"/>
          </p:cNvGraphicFramePr>
          <p:nvPr>
            <p:extLst>
              <p:ext uri="{D42A27DB-BD31-4B8C-83A1-F6EECF244321}">
                <p14:modId xmlns:p14="http://schemas.microsoft.com/office/powerpoint/2010/main" val="3470534452"/>
              </p:ext>
            </p:extLst>
          </p:nvPr>
        </p:nvGraphicFramePr>
        <p:xfrm>
          <a:off x="6570133" y="1712026"/>
          <a:ext cx="4284469" cy="2103120"/>
        </p:xfrm>
        <a:graphic>
          <a:graphicData uri="http://schemas.openxmlformats.org/drawingml/2006/table">
            <a:tbl>
              <a:tblPr firstRow="1" bandRow="1">
                <a:tableStyleId>{5C22544A-7EE6-4342-B048-85BDC9FD1C3A}</a:tableStyleId>
              </a:tblPr>
              <a:tblGrid>
                <a:gridCol w="1668641">
                  <a:extLst>
                    <a:ext uri="{9D8B030D-6E8A-4147-A177-3AD203B41FA5}">
                      <a16:colId xmlns:a16="http://schemas.microsoft.com/office/drawing/2014/main" val="1345430080"/>
                    </a:ext>
                  </a:extLst>
                </a:gridCol>
                <a:gridCol w="811480">
                  <a:extLst>
                    <a:ext uri="{9D8B030D-6E8A-4147-A177-3AD203B41FA5}">
                      <a16:colId xmlns:a16="http://schemas.microsoft.com/office/drawing/2014/main" val="3547669558"/>
                    </a:ext>
                  </a:extLst>
                </a:gridCol>
                <a:gridCol w="831272">
                  <a:extLst>
                    <a:ext uri="{9D8B030D-6E8A-4147-A177-3AD203B41FA5}">
                      <a16:colId xmlns:a16="http://schemas.microsoft.com/office/drawing/2014/main" val="171233257"/>
                    </a:ext>
                  </a:extLst>
                </a:gridCol>
                <a:gridCol w="973076">
                  <a:extLst>
                    <a:ext uri="{9D8B030D-6E8A-4147-A177-3AD203B41FA5}">
                      <a16:colId xmlns:a16="http://schemas.microsoft.com/office/drawing/2014/main" val="3846188387"/>
                    </a:ext>
                  </a:extLst>
                </a:gridCol>
              </a:tblGrid>
              <a:tr h="271958">
                <a:tc>
                  <a:txBody>
                    <a:bodyPr/>
                    <a:lstStyle/>
                    <a:p>
                      <a:pPr algn="ctr"/>
                      <a:r>
                        <a:rPr lang="en-US" sz="1200" dirty="0"/>
                        <a:t>Launch Site</a:t>
                      </a:r>
                    </a:p>
                  </a:txBody>
                  <a:tcPr/>
                </a:tc>
                <a:tc>
                  <a:txBody>
                    <a:bodyPr/>
                    <a:lstStyle/>
                    <a:p>
                      <a:pPr algn="ctr"/>
                      <a:r>
                        <a:rPr lang="en-US" sz="1200" dirty="0"/>
                        <a:t># Launch</a:t>
                      </a:r>
                    </a:p>
                  </a:txBody>
                  <a:tcPr/>
                </a:tc>
                <a:tc>
                  <a:txBody>
                    <a:bodyPr/>
                    <a:lstStyle/>
                    <a:p>
                      <a:pPr algn="ctr"/>
                      <a:r>
                        <a:rPr lang="en-US" sz="1200" dirty="0"/>
                        <a:t>% Total</a:t>
                      </a:r>
                    </a:p>
                  </a:txBody>
                  <a:tcPr/>
                </a:tc>
                <a:tc>
                  <a:txBody>
                    <a:bodyPr/>
                    <a:lstStyle/>
                    <a:p>
                      <a:pPr lvl="0" algn="ctr">
                        <a:buNone/>
                      </a:pPr>
                      <a:r>
                        <a:rPr lang="en-US" sz="1200" dirty="0"/>
                        <a:t>Success Rate</a:t>
                      </a:r>
                    </a:p>
                  </a:txBody>
                  <a:tcPr/>
                </a:tc>
                <a:extLst>
                  <a:ext uri="{0D108BD9-81ED-4DB2-BD59-A6C34878D82A}">
                    <a16:rowId xmlns:a16="http://schemas.microsoft.com/office/drawing/2014/main" val="163856172"/>
                  </a:ext>
                </a:extLst>
              </a:tr>
              <a:tr h="445324">
                <a:tc>
                  <a:txBody>
                    <a:bodyPr/>
                    <a:lstStyle/>
                    <a:p>
                      <a:pPr lvl="0" algn="ctr">
                        <a:buNone/>
                      </a:pPr>
                      <a:r>
                        <a:rPr lang="en-US" sz="1200" b="0" i="0" u="none" strike="noStrike" baseline="0" noProof="0" dirty="0">
                          <a:solidFill>
                            <a:srgbClr val="000000"/>
                          </a:solidFill>
                          <a:latin typeface="Calibri"/>
                        </a:rPr>
                        <a:t>Cape Canaveral, SLC-40</a:t>
                      </a:r>
                      <a:endParaRPr lang="en-US" dirty="0"/>
                    </a:p>
                  </a:txBody>
                  <a:tcPr/>
                </a:tc>
                <a:tc>
                  <a:txBody>
                    <a:bodyPr/>
                    <a:lstStyle/>
                    <a:p>
                      <a:pPr lvl="0" algn="ctr">
                        <a:buNone/>
                      </a:pPr>
                      <a:r>
                        <a:rPr lang="en-US" sz="1200" b="0" i="0" u="none" strike="noStrike" noProof="0" dirty="0">
                          <a:solidFill>
                            <a:srgbClr val="000000"/>
                          </a:solidFill>
                          <a:latin typeface="Calibri"/>
                        </a:rPr>
                        <a:t>55</a:t>
                      </a:r>
                    </a:p>
                    <a:p>
                      <a:pPr lvl="0" algn="ctr">
                        <a:buNone/>
                      </a:pPr>
                      <a:endParaRPr lang="en-US" sz="1200" b="0" i="0" u="none" strike="noStrike" noProof="0" dirty="0">
                        <a:solidFill>
                          <a:srgbClr val="000000"/>
                        </a:solidFill>
                        <a:latin typeface="Calibri"/>
                      </a:endParaRPr>
                    </a:p>
                  </a:txBody>
                  <a:tcPr/>
                </a:tc>
                <a:tc>
                  <a:txBody>
                    <a:bodyPr/>
                    <a:lstStyle/>
                    <a:p>
                      <a:pPr algn="ctr"/>
                      <a:r>
                        <a:rPr lang="en-US" sz="1200" dirty="0">
                          <a:latin typeface="Calibri"/>
                        </a:rPr>
                        <a:t>61%</a:t>
                      </a:r>
                    </a:p>
                  </a:txBody>
                  <a:tcPr/>
                </a:tc>
                <a:tc>
                  <a:txBody>
                    <a:bodyPr/>
                    <a:lstStyle/>
                    <a:p>
                      <a:pPr lvl="0" algn="ctr">
                        <a:buNone/>
                      </a:pPr>
                      <a:r>
                        <a:rPr lang="en-US" sz="1200" dirty="0">
                          <a:latin typeface="Calibri"/>
                        </a:rPr>
                        <a:t>60%</a:t>
                      </a:r>
                    </a:p>
                  </a:txBody>
                  <a:tcPr/>
                </a:tc>
                <a:extLst>
                  <a:ext uri="{0D108BD9-81ED-4DB2-BD59-A6C34878D82A}">
                    <a16:rowId xmlns:a16="http://schemas.microsoft.com/office/drawing/2014/main" val="3298620264"/>
                  </a:ext>
                </a:extLst>
              </a:tr>
              <a:tr h="445324">
                <a:tc>
                  <a:txBody>
                    <a:bodyPr/>
                    <a:lstStyle/>
                    <a:p>
                      <a:pPr lvl="0" algn="ctr">
                        <a:buNone/>
                      </a:pPr>
                      <a:r>
                        <a:rPr lang="en-US" sz="1200" b="0" i="0" u="none" strike="noStrike" baseline="0" noProof="0" dirty="0">
                          <a:solidFill>
                            <a:srgbClr val="000000"/>
                          </a:solidFill>
                          <a:latin typeface="Calibri"/>
                        </a:rPr>
                        <a:t>Vandenberg, SLC-4E</a:t>
                      </a:r>
                      <a:endParaRPr lang="en-US"/>
                    </a:p>
                  </a:txBody>
                  <a:tcPr/>
                </a:tc>
                <a:tc>
                  <a:txBody>
                    <a:bodyPr/>
                    <a:lstStyle/>
                    <a:p>
                      <a:pPr lvl="0" algn="ctr">
                        <a:lnSpc>
                          <a:spcPct val="100000"/>
                        </a:lnSpc>
                        <a:spcBef>
                          <a:spcPts val="0"/>
                        </a:spcBef>
                        <a:spcAft>
                          <a:spcPts val="0"/>
                        </a:spcAft>
                        <a:buNone/>
                      </a:pPr>
                      <a:r>
                        <a:rPr lang="en-US" sz="1200" b="0" i="0" u="none" strike="noStrike" noProof="0" dirty="0">
                          <a:solidFill>
                            <a:srgbClr val="000000"/>
                          </a:solidFill>
                          <a:latin typeface="Calibri"/>
                        </a:rPr>
                        <a:t>13</a:t>
                      </a:r>
                      <a:endParaRPr lang="en-US"/>
                    </a:p>
                    <a:p>
                      <a:pPr lvl="0" algn="ctr">
                        <a:buNone/>
                      </a:pPr>
                      <a:endParaRPr lang="en-US" sz="1200" dirty="0">
                        <a:latin typeface="Calibri"/>
                      </a:endParaRPr>
                    </a:p>
                  </a:txBody>
                  <a:tcPr/>
                </a:tc>
                <a:tc>
                  <a:txBody>
                    <a:bodyPr/>
                    <a:lstStyle/>
                    <a:p>
                      <a:pPr lvl="0" algn="ctr">
                        <a:buNone/>
                      </a:pPr>
                      <a:r>
                        <a:rPr lang="en-US" sz="1200" dirty="0">
                          <a:latin typeface="Calibri"/>
                        </a:rPr>
                        <a:t>14%</a:t>
                      </a:r>
                      <a:endParaRPr lang="en-US"/>
                    </a:p>
                  </a:txBody>
                  <a:tcPr/>
                </a:tc>
                <a:tc>
                  <a:txBody>
                    <a:bodyPr/>
                    <a:lstStyle/>
                    <a:p>
                      <a:pPr lvl="0" algn="ctr">
                        <a:buNone/>
                      </a:pPr>
                      <a:r>
                        <a:rPr lang="en-US" sz="1200" dirty="0">
                          <a:latin typeface="Calibri"/>
                        </a:rPr>
                        <a:t>77%</a:t>
                      </a:r>
                      <a:endParaRPr lang="en-US"/>
                    </a:p>
                  </a:txBody>
                  <a:tcPr/>
                </a:tc>
                <a:extLst>
                  <a:ext uri="{0D108BD9-81ED-4DB2-BD59-A6C34878D82A}">
                    <a16:rowId xmlns:a16="http://schemas.microsoft.com/office/drawing/2014/main" val="1362367000"/>
                  </a:ext>
                </a:extLst>
              </a:tr>
              <a:tr h="445324">
                <a:tc>
                  <a:txBody>
                    <a:bodyPr/>
                    <a:lstStyle/>
                    <a:p>
                      <a:pPr lvl="0" algn="ctr">
                        <a:buNone/>
                      </a:pPr>
                      <a:r>
                        <a:rPr lang="en-US" sz="1200" b="0" i="0" u="none" strike="noStrike" baseline="0" noProof="0" dirty="0">
                          <a:solidFill>
                            <a:srgbClr val="000000"/>
                          </a:solidFill>
                          <a:latin typeface="Calibri"/>
                        </a:rPr>
                        <a:t> Kennedy, LC-39A</a:t>
                      </a:r>
                      <a:endParaRPr lang="en-US" dirty="0"/>
                    </a:p>
                  </a:txBody>
                  <a:tcPr/>
                </a:tc>
                <a:tc>
                  <a:txBody>
                    <a:bodyPr/>
                    <a:lstStyle/>
                    <a:p>
                      <a:pPr lvl="0" algn="ctr">
                        <a:buNone/>
                      </a:pPr>
                      <a:r>
                        <a:rPr lang="en-US" sz="1200" b="0" i="0" u="none" strike="noStrike" noProof="0" dirty="0">
                          <a:solidFill>
                            <a:srgbClr val="000000"/>
                          </a:solidFill>
                          <a:latin typeface="Calibri"/>
                        </a:rPr>
                        <a:t>22</a:t>
                      </a:r>
                      <a:br>
                        <a:rPr lang="en-US" sz="1200" b="0" i="0" u="none" strike="noStrike" noProof="0" dirty="0">
                          <a:solidFill>
                            <a:srgbClr val="000000"/>
                          </a:solidFill>
                          <a:latin typeface="Calibri"/>
                        </a:rPr>
                      </a:br>
                      <a:endParaRPr lang="en-US" sz="1200" b="0" i="0" u="none" strike="noStrike" noProof="0" dirty="0">
                        <a:solidFill>
                          <a:srgbClr val="000000"/>
                        </a:solidFill>
                        <a:latin typeface="Calibri"/>
                      </a:endParaRPr>
                    </a:p>
                  </a:txBody>
                  <a:tcPr/>
                </a:tc>
                <a:tc>
                  <a:txBody>
                    <a:bodyPr/>
                    <a:lstStyle/>
                    <a:p>
                      <a:pPr lvl="0" algn="ctr">
                        <a:buNone/>
                      </a:pPr>
                      <a:r>
                        <a:rPr lang="en-US" sz="1200" dirty="0">
                          <a:latin typeface="Calibri"/>
                        </a:rPr>
                        <a:t>24%</a:t>
                      </a:r>
                      <a:endParaRPr lang="en-US"/>
                    </a:p>
                  </a:txBody>
                  <a:tcPr/>
                </a:tc>
                <a:tc>
                  <a:txBody>
                    <a:bodyPr/>
                    <a:lstStyle/>
                    <a:p>
                      <a:pPr lvl="0" algn="ctr">
                        <a:buNone/>
                      </a:pPr>
                      <a:r>
                        <a:rPr lang="en-US" sz="1200" dirty="0">
                          <a:latin typeface="Calibri"/>
                        </a:rPr>
                        <a:t>77%</a:t>
                      </a:r>
                      <a:endParaRPr lang="en-US"/>
                    </a:p>
                  </a:txBody>
                  <a:tcPr/>
                </a:tc>
                <a:extLst>
                  <a:ext uri="{0D108BD9-81ED-4DB2-BD59-A6C34878D82A}">
                    <a16:rowId xmlns:a16="http://schemas.microsoft.com/office/drawing/2014/main" val="510384567"/>
                  </a:ext>
                </a:extLst>
              </a:tr>
              <a:tr h="267194">
                <a:tc>
                  <a:txBody>
                    <a:bodyPr/>
                    <a:lstStyle/>
                    <a:p>
                      <a:pPr lvl="0" algn="ctr">
                        <a:buNone/>
                      </a:pPr>
                      <a:r>
                        <a:rPr lang="en-US" sz="1200" dirty="0">
                          <a:latin typeface="Calibri"/>
                        </a:rPr>
                        <a:t>Total</a:t>
                      </a:r>
                    </a:p>
                  </a:txBody>
                  <a:tcPr/>
                </a:tc>
                <a:tc>
                  <a:txBody>
                    <a:bodyPr/>
                    <a:lstStyle/>
                    <a:p>
                      <a:pPr lvl="0" algn="ctr">
                        <a:buNone/>
                      </a:pPr>
                      <a:r>
                        <a:rPr lang="en-US" sz="1200" dirty="0">
                          <a:latin typeface="Calibri"/>
                        </a:rPr>
                        <a:t>90</a:t>
                      </a:r>
                    </a:p>
                  </a:txBody>
                  <a:tcPr/>
                </a:tc>
                <a:tc>
                  <a:txBody>
                    <a:bodyPr/>
                    <a:lstStyle/>
                    <a:p>
                      <a:pPr lvl="0" algn="ctr">
                        <a:buNone/>
                      </a:pPr>
                      <a:r>
                        <a:rPr lang="en-US" sz="1200" dirty="0">
                          <a:latin typeface="Calibri"/>
                        </a:rPr>
                        <a:t>100%</a:t>
                      </a:r>
                    </a:p>
                  </a:txBody>
                  <a:tcPr/>
                </a:tc>
                <a:tc>
                  <a:txBody>
                    <a:bodyPr/>
                    <a:lstStyle/>
                    <a:p>
                      <a:pPr lvl="0" algn="ctr">
                        <a:buNone/>
                      </a:pPr>
                      <a:r>
                        <a:rPr lang="en-US" sz="1200" dirty="0">
                          <a:latin typeface="Calibri"/>
                        </a:rPr>
                        <a:t>67%</a:t>
                      </a:r>
                    </a:p>
                  </a:txBody>
                  <a:tcPr/>
                </a:tc>
                <a:extLst>
                  <a:ext uri="{0D108BD9-81ED-4DB2-BD59-A6C34878D82A}">
                    <a16:rowId xmlns:a16="http://schemas.microsoft.com/office/drawing/2014/main" val="3917685988"/>
                  </a:ext>
                </a:extLst>
              </a:tr>
            </a:tbl>
          </a:graphicData>
        </a:graphic>
      </p:graphicFrame>
      <p:pic>
        <p:nvPicPr>
          <p:cNvPr id="7" name="Picture 6" descr="A graph of flight number">
            <a:extLst>
              <a:ext uri="{FF2B5EF4-FFF2-40B4-BE49-F238E27FC236}">
                <a16:creationId xmlns:a16="http://schemas.microsoft.com/office/drawing/2014/main" id="{9D1F64A0-E9AC-0DEF-FA9E-359DCA7E1E99}"/>
              </a:ext>
            </a:extLst>
          </p:cNvPr>
          <p:cNvPicPr>
            <a:picLocks noChangeAspect="1"/>
          </p:cNvPicPr>
          <p:nvPr/>
        </p:nvPicPr>
        <p:blipFill>
          <a:blip r:embed="rId3"/>
          <a:stretch>
            <a:fillRect/>
          </a:stretch>
        </p:blipFill>
        <p:spPr>
          <a:xfrm>
            <a:off x="1117600" y="4063297"/>
            <a:ext cx="9733280" cy="182004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9244" y="1330366"/>
            <a:ext cx="10193867" cy="1892611"/>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ea typeface="+mn-lt"/>
                <a:cs typeface="+mn-lt"/>
              </a:rPr>
              <a:t>The majority of flights carry payloads under 8,000 kg. Flights with payloads exceeding 8,000 kg have a significantly higher landing success rate (87%), with most concentrated around 9,600 kg and 15,000 kg</a:t>
            </a:r>
          </a:p>
          <a:p>
            <a:pPr>
              <a:lnSpc>
                <a:spcPct val="100000"/>
              </a:lnSpc>
              <a:spcBef>
                <a:spcPts val="1400"/>
              </a:spcBef>
            </a:pPr>
            <a:r>
              <a:rPr lang="en-US" sz="1200" dirty="0">
                <a:solidFill>
                  <a:schemeClr val="accent3">
                    <a:lumMod val="25000"/>
                  </a:schemeClr>
                </a:solidFill>
                <a:ea typeface="+mn-lt"/>
                <a:cs typeface="+mn-lt"/>
              </a:rPr>
              <a:t>Cape Canaveral SLC-40 has a higher landing success rate for heavy payloads above 8,000 kg</a:t>
            </a:r>
          </a:p>
          <a:p>
            <a:pPr>
              <a:lnSpc>
                <a:spcPct val="100000"/>
              </a:lnSpc>
              <a:spcBef>
                <a:spcPts val="1400"/>
              </a:spcBef>
            </a:pPr>
            <a:r>
              <a:rPr lang="en-US" sz="1200" dirty="0">
                <a:solidFill>
                  <a:schemeClr val="accent3">
                    <a:lumMod val="25000"/>
                  </a:schemeClr>
                </a:solidFill>
                <a:ea typeface="+mn-lt"/>
                <a:cs typeface="+mn-lt"/>
              </a:rPr>
              <a:t>Most of the failed landings at the Kennedy LC-39A site involved payloads around 6,000 kg</a:t>
            </a:r>
          </a:p>
          <a:p>
            <a:pPr>
              <a:lnSpc>
                <a:spcPct val="100000"/>
              </a:lnSpc>
              <a:spcBef>
                <a:spcPts val="1400"/>
              </a:spcBef>
            </a:pPr>
            <a:r>
              <a:rPr lang="en-US" sz="1200" dirty="0">
                <a:solidFill>
                  <a:schemeClr val="accent3">
                    <a:lumMod val="25000"/>
                  </a:schemeClr>
                </a:solidFill>
                <a:ea typeface="+mn-lt"/>
                <a:cs typeface="+mn-lt"/>
              </a:rPr>
              <a:t>Vandenberg SLC-4E site did not handle any flight with payload higher than 9,600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5" descr="A graph with numbers and dots&#10;&#10;AI-generated content may be incorrect.">
            <a:extLst>
              <a:ext uri="{FF2B5EF4-FFF2-40B4-BE49-F238E27FC236}">
                <a16:creationId xmlns:a16="http://schemas.microsoft.com/office/drawing/2014/main" id="{A4D3EE6F-1AD7-A300-5ACA-7422DB3DED12}"/>
              </a:ext>
            </a:extLst>
          </p:cNvPr>
          <p:cNvPicPr>
            <a:picLocks noChangeAspect="1"/>
          </p:cNvPicPr>
          <p:nvPr/>
        </p:nvPicPr>
        <p:blipFill>
          <a:blip r:embed="rId3"/>
          <a:stretch>
            <a:fillRect/>
          </a:stretch>
        </p:blipFill>
        <p:spPr>
          <a:xfrm>
            <a:off x="769647" y="2898921"/>
            <a:ext cx="10512892" cy="29337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35275" y="16560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(Page 3)</a:t>
            </a:r>
          </a:p>
          <a:p>
            <a:pPr>
              <a:lnSpc>
                <a:spcPct val="100000"/>
              </a:lnSpc>
              <a:spcBef>
                <a:spcPts val="1400"/>
              </a:spcBef>
            </a:pPr>
            <a:r>
              <a:rPr lang="en-US" sz="2200" dirty="0">
                <a:solidFill>
                  <a:schemeClr val="accent3">
                    <a:lumMod val="25000"/>
                  </a:schemeClr>
                </a:solidFill>
                <a:latin typeface="Abadi"/>
              </a:rPr>
              <a:t>Introduction (Page 4)</a:t>
            </a:r>
          </a:p>
          <a:p>
            <a:pPr>
              <a:lnSpc>
                <a:spcPct val="100000"/>
              </a:lnSpc>
              <a:spcBef>
                <a:spcPts val="1400"/>
              </a:spcBef>
            </a:pPr>
            <a:r>
              <a:rPr lang="en-US" sz="2200" dirty="0">
                <a:solidFill>
                  <a:schemeClr val="accent3">
                    <a:lumMod val="25000"/>
                  </a:schemeClr>
                </a:solidFill>
                <a:latin typeface="Abadi"/>
              </a:rPr>
              <a:t>Methodology (Page 6)</a:t>
            </a:r>
          </a:p>
          <a:p>
            <a:pPr>
              <a:lnSpc>
                <a:spcPct val="100000"/>
              </a:lnSpc>
              <a:spcBef>
                <a:spcPts val="1400"/>
              </a:spcBef>
            </a:pPr>
            <a:r>
              <a:rPr lang="en-US" sz="2200" dirty="0">
                <a:solidFill>
                  <a:schemeClr val="accent3">
                    <a:lumMod val="25000"/>
                  </a:schemeClr>
                </a:solidFill>
                <a:latin typeface="Abadi"/>
              </a:rPr>
              <a:t>Results (Page 16)</a:t>
            </a:r>
          </a:p>
          <a:p>
            <a:pPr>
              <a:lnSpc>
                <a:spcPct val="100000"/>
              </a:lnSpc>
              <a:spcBef>
                <a:spcPts val="1400"/>
              </a:spcBef>
            </a:pPr>
            <a:r>
              <a:rPr lang="en-US" sz="2200" dirty="0">
                <a:solidFill>
                  <a:schemeClr val="accent3">
                    <a:lumMod val="25000"/>
                  </a:schemeClr>
                </a:solidFill>
                <a:latin typeface="Abadi"/>
              </a:rPr>
              <a:t>Conclusion (Page 45)</a:t>
            </a:r>
          </a:p>
          <a:p>
            <a:pPr>
              <a:lnSpc>
                <a:spcPct val="100000"/>
              </a:lnSpc>
              <a:spcBef>
                <a:spcPts val="1400"/>
              </a:spcBef>
            </a:pPr>
            <a:r>
              <a:rPr lang="en-US" sz="2200" dirty="0">
                <a:solidFill>
                  <a:schemeClr val="accent3">
                    <a:lumMod val="25000"/>
                  </a:schemeClr>
                </a:solidFill>
                <a:latin typeface="Abadi"/>
              </a:rPr>
              <a:t>Appendix (Page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8705" y="1318131"/>
            <a:ext cx="10517596" cy="1819568"/>
          </a:xfrm>
          <a:prstGeom prst="rect">
            <a:avLst/>
          </a:prstGeom>
        </p:spPr>
        <p:txBody>
          <a:bodyPr lIns="91440" tIns="45720" rIns="91440" bIns="45720" anchor="t">
            <a:normAutofit fontScale="92500"/>
          </a:bodyPr>
          <a:lstStyle/>
          <a:p>
            <a:pPr>
              <a:lnSpc>
                <a:spcPct val="100000"/>
              </a:lnSpc>
              <a:spcBef>
                <a:spcPts val="1400"/>
              </a:spcBef>
            </a:pPr>
            <a:r>
              <a:rPr lang="en-US" sz="1400" dirty="0">
                <a:solidFill>
                  <a:schemeClr val="accent3">
                    <a:lumMod val="25000"/>
                  </a:schemeClr>
                </a:solidFill>
                <a:ea typeface="+mn-lt"/>
                <a:cs typeface="+mn-lt"/>
              </a:rPr>
              <a:t>The orbits with a 100% success rate are all low-frequency orbits: SSO had five launches, while ES-L1, GEO, and HEO each had only one launch</a:t>
            </a:r>
          </a:p>
          <a:p>
            <a:pPr>
              <a:lnSpc>
                <a:spcPct val="100000"/>
              </a:lnSpc>
              <a:spcBef>
                <a:spcPts val="1400"/>
              </a:spcBef>
            </a:pPr>
            <a:r>
              <a:rPr lang="en-US" sz="1400" dirty="0">
                <a:solidFill>
                  <a:schemeClr val="accent3">
                    <a:lumMod val="25000"/>
                  </a:schemeClr>
                </a:solidFill>
                <a:ea typeface="+mn-lt"/>
                <a:cs typeface="+mn-lt"/>
              </a:rPr>
              <a:t>With 27 launches, GTO is the most frequently launched orbit type. However, it also has the lowest success rate, at just 52%</a:t>
            </a:r>
          </a:p>
          <a:p>
            <a:pPr>
              <a:lnSpc>
                <a:spcPct val="100000"/>
              </a:lnSpc>
              <a:spcBef>
                <a:spcPts val="1400"/>
              </a:spcBef>
            </a:pPr>
            <a:r>
              <a:rPr lang="en-US" sz="1400" dirty="0">
                <a:solidFill>
                  <a:schemeClr val="accent3">
                    <a:lumMod val="25000"/>
                  </a:schemeClr>
                </a:solidFill>
                <a:latin typeface="Calibri"/>
                <a:ea typeface="+mn-lt"/>
                <a:cs typeface="+mn-lt"/>
              </a:rPr>
              <a:t>VLEO, with 14 launches, has success rate of 86%</a:t>
            </a:r>
          </a:p>
          <a:p>
            <a:pPr>
              <a:lnSpc>
                <a:spcPct val="100000"/>
              </a:lnSpc>
              <a:spcBef>
                <a:spcPts val="1400"/>
              </a:spcBef>
            </a:pPr>
            <a:r>
              <a:rPr lang="en-US" sz="1400" dirty="0">
                <a:solidFill>
                  <a:schemeClr val="accent3">
                    <a:lumMod val="25000"/>
                  </a:schemeClr>
                </a:solidFill>
                <a:latin typeface="Calibri"/>
                <a:ea typeface="+mn-lt"/>
                <a:cs typeface="+mn-lt"/>
              </a:rPr>
              <a:t>ISS (21 launches), LEO (7 launches), MEO (3 launches) and PO (9 launches) have success rate of around 65%</a:t>
            </a:r>
            <a:endParaRPr lang="en-US" dirty="0">
              <a:solidFill>
                <a:schemeClr val="accent3">
                  <a:lumMod val="25000"/>
                </a:schemeClr>
              </a:solidFill>
            </a:endParaRPr>
          </a:p>
          <a:p>
            <a:pPr>
              <a:lnSpc>
                <a:spcPct val="100000"/>
              </a:lnSpc>
              <a:spcBef>
                <a:spcPts val="1400"/>
              </a:spcBef>
            </a:pPr>
            <a:r>
              <a:rPr lang="en-US" sz="1400" dirty="0">
                <a:solidFill>
                  <a:schemeClr val="accent3">
                    <a:lumMod val="25000"/>
                  </a:schemeClr>
                </a:solidFill>
                <a:latin typeface="Calibri"/>
                <a:ea typeface="+mn-lt"/>
                <a:cs typeface="+mn-lt"/>
              </a:rPr>
              <a:t>The definitions of orbit types can be found in the appendix on page 40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graphicFrame>
        <p:nvGraphicFramePr>
          <p:cNvPr id="7" name="Chart 6">
            <a:extLst>
              <a:ext uri="{FF2B5EF4-FFF2-40B4-BE49-F238E27FC236}">
                <a16:creationId xmlns:a16="http://schemas.microsoft.com/office/drawing/2014/main" id="{F63B90B9-5EC9-3211-7C9B-7900C415A16A}"/>
              </a:ext>
            </a:extLst>
          </p:cNvPr>
          <p:cNvGraphicFramePr>
            <a:graphicFrameLocks/>
          </p:cNvGraphicFramePr>
          <p:nvPr>
            <p:extLst>
              <p:ext uri="{D42A27DB-BD31-4B8C-83A1-F6EECF244321}">
                <p14:modId xmlns:p14="http://schemas.microsoft.com/office/powerpoint/2010/main" val="774628836"/>
              </p:ext>
            </p:extLst>
          </p:nvPr>
        </p:nvGraphicFramePr>
        <p:xfrm>
          <a:off x="1415737" y="3368131"/>
          <a:ext cx="8360441"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9507"/>
            <a:ext cx="10818201" cy="983383"/>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latin typeface="Calibri"/>
                <a:ea typeface="Calibri"/>
                <a:cs typeface="Calibri"/>
              </a:rPr>
              <a:t>Launches before flight number 60 were mostly GTO, ISS, PO, and LEO</a:t>
            </a:r>
          </a:p>
          <a:p>
            <a:pPr>
              <a:lnSpc>
                <a:spcPct val="100000"/>
              </a:lnSpc>
              <a:spcBef>
                <a:spcPts val="1400"/>
              </a:spcBef>
            </a:pPr>
            <a:r>
              <a:rPr lang="en-US" sz="1200" dirty="0">
                <a:solidFill>
                  <a:schemeClr val="accent3">
                    <a:lumMod val="25000"/>
                  </a:schemeClr>
                </a:solidFill>
                <a:ea typeface="+mn-lt"/>
                <a:cs typeface="+mn-lt"/>
              </a:rPr>
              <a:t>VLEO gradually became the most frequent orbit after its first occurrence at </a:t>
            </a:r>
            <a:r>
              <a:rPr lang="en-US" sz="1200" dirty="0" err="1">
                <a:solidFill>
                  <a:schemeClr val="accent3">
                    <a:lumMod val="25000"/>
                  </a:schemeClr>
                </a:solidFill>
                <a:ea typeface="+mn-lt"/>
                <a:cs typeface="+mn-lt"/>
              </a:rPr>
              <a:t>at</a:t>
            </a:r>
            <a:r>
              <a:rPr lang="en-US" sz="1200" dirty="0">
                <a:solidFill>
                  <a:schemeClr val="accent3">
                    <a:lumMod val="25000"/>
                  </a:schemeClr>
                </a:solidFill>
                <a:ea typeface="+mn-lt"/>
                <a:cs typeface="+mn-lt"/>
              </a:rPr>
              <a:t> flight number 65</a:t>
            </a:r>
            <a:endParaRPr lang="en-US" sz="1200" dirty="0">
              <a:solidFill>
                <a:schemeClr val="accent3">
                  <a:lumMod val="25000"/>
                </a:schemeClr>
              </a:solidFill>
              <a:latin typeface="Calibri"/>
              <a:ea typeface="Calibri"/>
              <a:cs typeface="Calibri"/>
            </a:endParaRPr>
          </a:p>
          <a:p>
            <a:pPr>
              <a:lnSpc>
                <a:spcPct val="100000"/>
              </a:lnSpc>
              <a:spcBef>
                <a:spcPts val="1400"/>
              </a:spcBef>
            </a:pPr>
            <a:r>
              <a:rPr lang="en-US" sz="1200" dirty="0">
                <a:solidFill>
                  <a:schemeClr val="accent3">
                    <a:lumMod val="25000"/>
                  </a:schemeClr>
                </a:solidFill>
                <a:latin typeface="Calibri"/>
                <a:ea typeface="Calibri"/>
                <a:cs typeface="Calibri"/>
              </a:rPr>
              <a:t>Most orbits demonstrate improving success rate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descr="A graph of flight number&#10;&#10;AI-generated content may be incorrect.">
            <a:extLst>
              <a:ext uri="{FF2B5EF4-FFF2-40B4-BE49-F238E27FC236}">
                <a16:creationId xmlns:a16="http://schemas.microsoft.com/office/drawing/2014/main" id="{DCED8D6D-CD2B-FBCD-0EC5-AC02DEBEC519}"/>
              </a:ext>
            </a:extLst>
          </p:cNvPr>
          <p:cNvPicPr>
            <a:picLocks noChangeAspect="1"/>
          </p:cNvPicPr>
          <p:nvPr/>
        </p:nvPicPr>
        <p:blipFill>
          <a:blip r:embed="rId3"/>
          <a:stretch>
            <a:fillRect/>
          </a:stretch>
        </p:blipFill>
        <p:spPr>
          <a:xfrm>
            <a:off x="1004816" y="3429284"/>
            <a:ext cx="9829800" cy="29337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8038" y="1385112"/>
            <a:ext cx="10382006" cy="2108399"/>
          </a:xfrm>
          <a:prstGeom prst="rect">
            <a:avLst/>
          </a:prstGeom>
        </p:spPr>
        <p:txBody>
          <a:bodyPr lIns="91440" tIns="45720" rIns="91440" bIns="45720" anchor="t">
            <a:noAutofit/>
          </a:bodyPr>
          <a:lstStyle/>
          <a:p>
            <a:pPr>
              <a:lnSpc>
                <a:spcPct val="100000"/>
              </a:lnSpc>
              <a:spcBef>
                <a:spcPts val="1400"/>
              </a:spcBef>
            </a:pPr>
            <a:r>
              <a:rPr lang="en-US" sz="1200" dirty="0"/>
              <a:t>Overall, launches carrying payloads above 8,000 kg have a significantly higher landing success rate compared to those with payloads below 8,000 kg. However, higher payloads are also associated with later launches, which generally have higher success rates</a:t>
            </a:r>
          </a:p>
          <a:p>
            <a:pPr>
              <a:lnSpc>
                <a:spcPts val="1000"/>
              </a:lnSpc>
              <a:spcBef>
                <a:spcPts val="1400"/>
              </a:spcBef>
            </a:pPr>
            <a:r>
              <a:rPr lang="en-US" sz="1200" dirty="0"/>
              <a:t>LEO, ISS, and PO orbits show a higher success rate at higher payload ranges than at lower ones, GTO payloads are distributed between 3,000 and 7,000 kg, with success rates appearing unrelated to payload mass</a:t>
            </a:r>
          </a:p>
          <a:p>
            <a:pPr>
              <a:lnSpc>
                <a:spcPts val="1000"/>
              </a:lnSpc>
              <a:spcBef>
                <a:spcPts val="1400"/>
              </a:spcBef>
            </a:pPr>
            <a:r>
              <a:rPr lang="en-US" sz="1200" dirty="0"/>
              <a:t>ISS payloads are mostly concentrated between 2,000 and 3,000 kg, with all payloads above 3,000 kg achieving a 100% landing success rate</a:t>
            </a:r>
          </a:p>
          <a:p>
            <a:pPr>
              <a:lnSpc>
                <a:spcPts val="1000"/>
              </a:lnSpc>
              <a:spcBef>
                <a:spcPts val="1400"/>
              </a:spcBef>
            </a:pPr>
            <a:r>
              <a:rPr lang="en-US" sz="1200" dirty="0"/>
              <a:t>SSO payloads are all below 4,000 kg, and every launch has been successful, regardless of payload mass.</a:t>
            </a:r>
          </a:p>
          <a:p>
            <a:pPr>
              <a:lnSpc>
                <a:spcPts val="1000"/>
              </a:lnSpc>
              <a:spcBef>
                <a:spcPts val="1400"/>
              </a:spcBef>
            </a:pPr>
            <a:r>
              <a:rPr lang="en-US" sz="1200" dirty="0"/>
              <a:t>VLEO launches carry heavy payloads exceeding 13,000 kg, with a high success rate of 86%.</a:t>
            </a:r>
          </a:p>
          <a:p>
            <a:pPr>
              <a:lnSpc>
                <a:spcPts val="1000"/>
              </a:lnSpc>
              <a:spcBef>
                <a:spcPts val="1400"/>
              </a:spcBef>
            </a:pPr>
            <a:r>
              <a:rPr lang="en-US" sz="1200" dirty="0"/>
              <a:t>MEO, HEO, SO, and GEO have too few launches to identify any clear patterns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numbers and dots&#10;&#10;AI-generated content may be incorrect.">
            <a:extLst>
              <a:ext uri="{FF2B5EF4-FFF2-40B4-BE49-F238E27FC236}">
                <a16:creationId xmlns:a16="http://schemas.microsoft.com/office/drawing/2014/main" id="{FD63502A-42E5-1D37-0B19-EF80CD516EA6}"/>
              </a:ext>
            </a:extLst>
          </p:cNvPr>
          <p:cNvPicPr>
            <a:picLocks noChangeAspect="1"/>
          </p:cNvPicPr>
          <p:nvPr/>
        </p:nvPicPr>
        <p:blipFill>
          <a:blip r:embed="rId3"/>
          <a:stretch>
            <a:fillRect/>
          </a:stretch>
        </p:blipFill>
        <p:spPr>
          <a:xfrm>
            <a:off x="770011" y="3551569"/>
            <a:ext cx="9909407" cy="28756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2372" y="1688356"/>
            <a:ext cx="10229103" cy="1008796"/>
          </a:xfrm>
          <a:prstGeom prst="rect">
            <a:avLst/>
          </a:prstGeom>
        </p:spPr>
        <p:txBody>
          <a:bodyPr>
            <a:normAutofit fontScale="85000" lnSpcReduction="20000"/>
          </a:bodyPr>
          <a:lstStyle/>
          <a:p>
            <a:pPr>
              <a:lnSpc>
                <a:spcPct val="100000"/>
              </a:lnSpc>
              <a:spcBef>
                <a:spcPts val="1400"/>
              </a:spcBef>
            </a:pPr>
            <a:r>
              <a:rPr lang="en-US" sz="1600" dirty="0">
                <a:solidFill>
                  <a:schemeClr val="accent3">
                    <a:lumMod val="25000"/>
                  </a:schemeClr>
                </a:solidFill>
              </a:rPr>
              <a:t>Success rate of Falcon 9 shows upward trend, rise from 0% in 2010 to 84.2% in 2020 </a:t>
            </a:r>
          </a:p>
          <a:p>
            <a:pPr>
              <a:lnSpc>
                <a:spcPct val="100000"/>
              </a:lnSpc>
              <a:spcBef>
                <a:spcPts val="1400"/>
              </a:spcBef>
            </a:pPr>
            <a:r>
              <a:rPr lang="en-US" sz="1600" dirty="0">
                <a:solidFill>
                  <a:schemeClr val="accent3">
                    <a:lumMod val="25000"/>
                  </a:schemeClr>
                </a:solidFill>
              </a:rPr>
              <a:t>The highest landing success rate occurred in 2019 at 90%</a:t>
            </a:r>
          </a:p>
          <a:p>
            <a:pPr>
              <a:lnSpc>
                <a:spcPct val="100000"/>
              </a:lnSpc>
              <a:spcBef>
                <a:spcPts val="1400"/>
              </a:spcBef>
            </a:pPr>
            <a:r>
              <a:rPr lang="en-US" sz="1600" dirty="0">
                <a:solidFill>
                  <a:schemeClr val="accent3">
                    <a:lumMod val="25000"/>
                  </a:schemeClr>
                </a:solidFill>
              </a:rPr>
              <a:t>There was a dip in 2018 following two years of rapid growth, but it recovered and achieved an even higher success rate afterward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1026" name="Picture 2">
            <a:extLst>
              <a:ext uri="{FF2B5EF4-FFF2-40B4-BE49-F238E27FC236}">
                <a16:creationId xmlns:a16="http://schemas.microsoft.com/office/drawing/2014/main" id="{A9875C0F-124C-113F-7ACE-C25101E61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66" y="3098224"/>
            <a:ext cx="962025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4523" y="1652374"/>
            <a:ext cx="4402856" cy="4351338"/>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rPr>
              <a:t>There are three main unique launch sites for SpaceX</a:t>
            </a:r>
          </a:p>
          <a:p>
            <a:pPr>
              <a:lnSpc>
                <a:spcPct val="100000"/>
              </a:lnSpc>
              <a:spcBef>
                <a:spcPts val="1400"/>
              </a:spcBef>
            </a:pPr>
            <a:endParaRPr lang="en-US" sz="1400" dirty="0">
              <a:solidFill>
                <a:schemeClr val="accent3">
                  <a:lumMod val="25000"/>
                </a:schemeClr>
              </a:solidFil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rPr>
              <a:t>Cape Canaveral Space Force Station (CCAFS SLC-40/ CCAFS LC-40) </a:t>
            </a:r>
            <a:r>
              <a:rPr lang="en-US" altLang="en-US" sz="1400" dirty="0"/>
              <a:t>-</a:t>
            </a:r>
            <a:r>
              <a:rPr kumimoji="0" lang="en-US" altLang="en-US" sz="1400" b="0" i="0" u="none" strike="noStrike" cap="none" normalizeH="0" baseline="0" dirty="0">
                <a:ln>
                  <a:noFill/>
                </a:ln>
                <a:solidFill>
                  <a:schemeClr val="tx1"/>
                </a:solidFill>
                <a:effectLst/>
              </a:rPr>
              <a:t> Florida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rPr>
              <a:t>One of the busiest launch sites for Falcon 9 missions, handling a wide range of payloads.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rPr>
              <a:t>Kennedy Space Center (KSC LC-39A)</a:t>
            </a:r>
            <a:r>
              <a:rPr kumimoji="0" lang="en-US" altLang="en-US" sz="1400" b="0" i="0" u="none" strike="noStrike" cap="none" normalizeH="0" baseline="0" dirty="0">
                <a:ln>
                  <a:noFill/>
                </a:ln>
                <a:solidFill>
                  <a:schemeClr val="tx1"/>
                </a:solidFill>
                <a:effectLst/>
              </a:rPr>
              <a:t> - Florida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rPr>
              <a:t>A historic NASA launch pad now leased by SpaceX</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rPr>
              <a:t>Vandenberg Space Force Base VAFB SLC-4E</a:t>
            </a:r>
            <a:r>
              <a:rPr kumimoji="0" lang="en-US" altLang="en-US" sz="1400" b="0" i="0" u="none" strike="noStrike" cap="none" normalizeH="0" baseline="0" dirty="0">
                <a:ln>
                  <a:noFill/>
                </a:ln>
                <a:solidFill>
                  <a:schemeClr val="tx1"/>
                </a:solidFill>
                <a:effectLst/>
              </a:rPr>
              <a:t> - California</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rPr>
              <a:t>Primarily used for polar(PO) and sun-synchronous(SSO) orbit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6" name="Picture 5">
            <a:extLst>
              <a:ext uri="{FF2B5EF4-FFF2-40B4-BE49-F238E27FC236}">
                <a16:creationId xmlns:a16="http://schemas.microsoft.com/office/drawing/2014/main" id="{E1706F87-E00D-9587-BCCF-47782299AD47}"/>
              </a:ext>
            </a:extLst>
          </p:cNvPr>
          <p:cNvPicPr>
            <a:picLocks noChangeAspect="1"/>
          </p:cNvPicPr>
          <p:nvPr/>
        </p:nvPicPr>
        <p:blipFill>
          <a:blip r:embed="rId3"/>
          <a:stretch>
            <a:fillRect/>
          </a:stretch>
        </p:blipFill>
        <p:spPr>
          <a:xfrm>
            <a:off x="6408174" y="1756532"/>
            <a:ext cx="4181693" cy="25276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The LIKE clause in SQL is used to search for strings that match a specified pattern</a:t>
            </a:r>
            <a:endParaRPr lang="en-US" sz="1600"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417B938-D1DC-42B8-F679-C1A4CCF5E1E2}"/>
              </a:ext>
            </a:extLst>
          </p:cNvPr>
          <p:cNvPicPr>
            <a:picLocks noChangeAspect="1"/>
          </p:cNvPicPr>
          <p:nvPr/>
        </p:nvPicPr>
        <p:blipFill>
          <a:blip r:embed="rId3"/>
          <a:stretch>
            <a:fillRect/>
          </a:stretch>
        </p:blipFill>
        <p:spPr>
          <a:xfrm>
            <a:off x="894624" y="2354578"/>
            <a:ext cx="9249255" cy="30325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Total payload carried by boosters from NASA is 45,596 kg</a:t>
            </a:r>
          </a:p>
          <a:p>
            <a:pPr>
              <a:lnSpc>
                <a:spcPct val="100000"/>
              </a:lnSpc>
              <a:spcBef>
                <a:spcPts val="1400"/>
              </a:spcBef>
            </a:pPr>
            <a:r>
              <a:rPr lang="en-US" sz="1600" dirty="0">
                <a:solidFill>
                  <a:schemeClr val="accent3">
                    <a:lumMod val="25000"/>
                  </a:schemeClr>
                </a:solidFill>
              </a:rPr>
              <a:t>The code retrieves customer column and calculates the total PAYLOAD_MASS_KG from SPACEXTABLE, only on rows where customer column has a value of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6" name="Picture 5">
            <a:extLst>
              <a:ext uri="{FF2B5EF4-FFF2-40B4-BE49-F238E27FC236}">
                <a16:creationId xmlns:a16="http://schemas.microsoft.com/office/drawing/2014/main" id="{7750D39C-D1AF-59D8-0E77-A9672D437526}"/>
              </a:ext>
            </a:extLst>
          </p:cNvPr>
          <p:cNvPicPr>
            <a:picLocks noChangeAspect="1"/>
          </p:cNvPicPr>
          <p:nvPr/>
        </p:nvPicPr>
        <p:blipFill>
          <a:blip r:embed="rId3"/>
          <a:stretch>
            <a:fillRect/>
          </a:stretch>
        </p:blipFill>
        <p:spPr>
          <a:xfrm>
            <a:off x="907732" y="3264437"/>
            <a:ext cx="7807040" cy="186840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The average payload mass carried by booster version F9 v1.1 is 2928.4 kg</a:t>
            </a:r>
          </a:p>
          <a:p>
            <a:pPr>
              <a:lnSpc>
                <a:spcPct val="100000"/>
              </a:lnSpc>
              <a:spcBef>
                <a:spcPts val="1400"/>
              </a:spcBef>
            </a:pPr>
            <a:r>
              <a:rPr lang="en-US" sz="1400" dirty="0">
                <a:solidFill>
                  <a:schemeClr val="accent3">
                    <a:lumMod val="25000"/>
                  </a:schemeClr>
                </a:solidFill>
              </a:rPr>
              <a:t>The code retrieves </a:t>
            </a:r>
            <a:r>
              <a:rPr lang="en-US" sz="1400" dirty="0" err="1">
                <a:solidFill>
                  <a:schemeClr val="accent3">
                    <a:lumMod val="25000"/>
                  </a:schemeClr>
                </a:solidFill>
              </a:rPr>
              <a:t>Boost_Version</a:t>
            </a:r>
            <a:r>
              <a:rPr lang="en-US" sz="1400" dirty="0">
                <a:solidFill>
                  <a:schemeClr val="accent3">
                    <a:lumMod val="25000"/>
                  </a:schemeClr>
                </a:solidFill>
              </a:rPr>
              <a:t> column and calculates the average of PAYLOAD_MASS_KG from SPACEXTABLE, only on rows where </a:t>
            </a:r>
            <a:r>
              <a:rPr lang="en-US" sz="1400" dirty="0" err="1">
                <a:solidFill>
                  <a:schemeClr val="accent3">
                    <a:lumMod val="25000"/>
                  </a:schemeClr>
                </a:solidFill>
              </a:rPr>
              <a:t>Boost_Version</a:t>
            </a:r>
            <a:r>
              <a:rPr lang="en-US" sz="1400" dirty="0">
                <a:solidFill>
                  <a:schemeClr val="accent3">
                    <a:lumMod val="25000"/>
                  </a:schemeClr>
                </a:solidFill>
              </a:rPr>
              <a:t> column has a value of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6" name="Picture 5">
            <a:extLst>
              <a:ext uri="{FF2B5EF4-FFF2-40B4-BE49-F238E27FC236}">
                <a16:creationId xmlns:a16="http://schemas.microsoft.com/office/drawing/2014/main" id="{113E28E3-DC28-1796-7F5E-E6AE81F88959}"/>
              </a:ext>
            </a:extLst>
          </p:cNvPr>
          <p:cNvPicPr>
            <a:picLocks noChangeAspect="1"/>
          </p:cNvPicPr>
          <p:nvPr/>
        </p:nvPicPr>
        <p:blipFill>
          <a:blip r:embed="rId3"/>
          <a:stretch>
            <a:fillRect/>
          </a:stretch>
        </p:blipFill>
        <p:spPr>
          <a:xfrm>
            <a:off x="980184" y="3303627"/>
            <a:ext cx="8888408" cy="198402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first successful landing outcome on ground pad happened on Dec 22, 2015</a:t>
            </a:r>
          </a:p>
          <a:p>
            <a:pPr>
              <a:lnSpc>
                <a:spcPct val="100000"/>
              </a:lnSpc>
              <a:spcBef>
                <a:spcPts val="1400"/>
              </a:spcBef>
            </a:pPr>
            <a:r>
              <a:rPr lang="en-US" sz="1400" dirty="0">
                <a:solidFill>
                  <a:schemeClr val="accent3">
                    <a:lumMod val="25000"/>
                  </a:schemeClr>
                </a:solidFill>
              </a:rPr>
              <a:t>The code retrieves the minimum date value from SPACEXTABLE where </a:t>
            </a:r>
            <a:r>
              <a:rPr lang="en-US" sz="1400" dirty="0" err="1">
                <a:solidFill>
                  <a:schemeClr val="accent3">
                    <a:lumMod val="25000"/>
                  </a:schemeClr>
                </a:solidFill>
              </a:rPr>
              <a:t>Landing_Outcome</a:t>
            </a:r>
            <a:r>
              <a:rPr lang="en-US" sz="1400" dirty="0">
                <a:solidFill>
                  <a:schemeClr val="accent3">
                    <a:lumMod val="25000"/>
                  </a:schemeClr>
                </a:solidFill>
              </a:rPr>
              <a:t> has a value of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descr="A screenshot of a computer&#10;&#10;AI-generated content may be incorrect.">
            <a:extLst>
              <a:ext uri="{FF2B5EF4-FFF2-40B4-BE49-F238E27FC236}">
                <a16:creationId xmlns:a16="http://schemas.microsoft.com/office/drawing/2014/main" id="{5D7AA255-EBDC-1727-9EC3-18D1DF4A94D1}"/>
              </a:ext>
            </a:extLst>
          </p:cNvPr>
          <p:cNvPicPr>
            <a:picLocks noChangeAspect="1"/>
          </p:cNvPicPr>
          <p:nvPr/>
        </p:nvPicPr>
        <p:blipFill>
          <a:blip r:embed="rId3"/>
          <a:stretch>
            <a:fillRect/>
          </a:stretch>
        </p:blipFill>
        <p:spPr>
          <a:xfrm>
            <a:off x="1242786" y="3232453"/>
            <a:ext cx="6096000" cy="13546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779348"/>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The boosters that have successfully landed on drone ship and had payload mass greater than 4000 but less than 6000 are F9 FT B1022, B1026, B1021.2 and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rPr>
              <a:t>The query </a:t>
            </a:r>
            <a:r>
              <a:rPr lang="en-US" sz="1400" dirty="0" err="1">
                <a:solidFill>
                  <a:schemeClr val="accent3">
                    <a:lumMod val="25000"/>
                  </a:schemeClr>
                </a:solidFill>
              </a:rPr>
              <a:t>retrivess</a:t>
            </a:r>
            <a:r>
              <a:rPr lang="en-US" sz="1400" dirty="0">
                <a:solidFill>
                  <a:schemeClr val="accent3">
                    <a:lumMod val="25000"/>
                  </a:schemeClr>
                </a:solidFill>
              </a:rPr>
              <a:t> the </a:t>
            </a:r>
            <a:r>
              <a:rPr lang="en-US" sz="1400" dirty="0" err="1">
                <a:solidFill>
                  <a:schemeClr val="accent3">
                    <a:lumMod val="25000"/>
                  </a:schemeClr>
                </a:solidFill>
              </a:rPr>
              <a:t>Boost_Version</a:t>
            </a:r>
            <a:r>
              <a:rPr lang="en-US" sz="1400" dirty="0">
                <a:solidFill>
                  <a:schemeClr val="accent3">
                    <a:lumMod val="25000"/>
                  </a:schemeClr>
                </a:solidFill>
              </a:rPr>
              <a:t>, PAYLOAD_MASS_KG_ and </a:t>
            </a:r>
            <a:r>
              <a:rPr lang="en-US" sz="1400" dirty="0" err="1">
                <a:solidFill>
                  <a:schemeClr val="accent3">
                    <a:lumMod val="25000"/>
                  </a:schemeClr>
                </a:solidFill>
              </a:rPr>
              <a:t>Landing_Outcome</a:t>
            </a:r>
            <a:r>
              <a:rPr lang="en-US" sz="1400" dirty="0">
                <a:solidFill>
                  <a:schemeClr val="accent3">
                    <a:lumMod val="25000"/>
                  </a:schemeClr>
                </a:solidFill>
              </a:rPr>
              <a:t> field from SPACEXTABLE where the </a:t>
            </a:r>
            <a:r>
              <a:rPr lang="en-US" sz="1400" dirty="0" err="1">
                <a:solidFill>
                  <a:schemeClr val="accent3">
                    <a:lumMod val="25000"/>
                  </a:schemeClr>
                </a:solidFill>
              </a:rPr>
              <a:t>Landing_Outcome</a:t>
            </a:r>
            <a:r>
              <a:rPr lang="en-US" sz="1400" dirty="0">
                <a:solidFill>
                  <a:schemeClr val="accent3">
                    <a:lumMod val="25000"/>
                  </a:schemeClr>
                </a:solidFill>
              </a:rPr>
              <a:t> </a:t>
            </a:r>
            <a:r>
              <a:rPr lang="en-US" sz="1400" dirty="0" err="1">
                <a:solidFill>
                  <a:schemeClr val="accent3">
                    <a:lumMod val="25000"/>
                  </a:schemeClr>
                </a:solidFill>
              </a:rPr>
              <a:t>colume</a:t>
            </a:r>
            <a:r>
              <a:rPr lang="en-US" sz="1400" dirty="0">
                <a:solidFill>
                  <a:schemeClr val="accent3">
                    <a:lumMod val="25000"/>
                  </a:schemeClr>
                </a:solidFill>
              </a:rPr>
              <a:t> has value of ‘Success (drone ship)’ and PAYLOAD_MASS_KG_ value is greater than 4000 and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A4C9FEE-89D7-5E8E-FC26-FC732B063BAC}"/>
              </a:ext>
            </a:extLst>
          </p:cNvPr>
          <p:cNvPicPr>
            <a:picLocks noChangeAspect="1"/>
          </p:cNvPicPr>
          <p:nvPr/>
        </p:nvPicPr>
        <p:blipFill>
          <a:blip r:embed="rId3"/>
          <a:stretch>
            <a:fillRect/>
          </a:stretch>
        </p:blipFill>
        <p:spPr>
          <a:xfrm>
            <a:off x="1013411" y="3254780"/>
            <a:ext cx="8032381" cy="21762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8103" y="1505293"/>
            <a:ext cx="10239675" cy="44439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200" dirty="0">
                <a:solidFill>
                  <a:schemeClr val="tx1"/>
                </a:solidFill>
                <a:latin typeface="+mn-lt"/>
              </a:rPr>
              <a:t>In this analysis, historical Falcon 9 launch data were used to gain insights into predicting successful landings. The data were initially retrieved from the SpaceX API and Wikipedia. Next, exploratory data analysis (EDA) was performed using Python, SQL, and various visualization tools, including graphs, charts, maps(Folium), and interactive visualizations(Dash), to identify patterns and relationships within the data. Following EDA, a range of classification algorithms were applied, including Logistic Regression, Support Vector Machine, Decision Trees, and K-Nearest Neighbors. Additionally, </a:t>
            </a:r>
            <a:r>
              <a:rPr lang="en-US" sz="1200" dirty="0" err="1">
                <a:solidFill>
                  <a:schemeClr val="tx1"/>
                </a:solidFill>
                <a:latin typeface="+mn-lt"/>
              </a:rPr>
              <a:t>GridSearchCV</a:t>
            </a:r>
            <a:r>
              <a:rPr lang="en-US" sz="1200" dirty="0">
                <a:solidFill>
                  <a:schemeClr val="tx1"/>
                </a:solidFill>
                <a:latin typeface="+mn-lt"/>
              </a:rPr>
              <a:t> was used to optimize model performance by selecting the best hyperparameters.</a:t>
            </a:r>
            <a:endParaRPr lang="en-US" sz="1200" dirty="0">
              <a:solidFill>
                <a:schemeClr val="tx1"/>
              </a:solidFill>
              <a:latin typeface="+mn-lt"/>
              <a:ea typeface="Calibri"/>
              <a:cs typeface="Calibri"/>
            </a:endParaRPr>
          </a:p>
          <a:p>
            <a:pPr>
              <a:lnSpc>
                <a:spcPct val="100000"/>
              </a:lnSpc>
              <a:spcBef>
                <a:spcPts val="1400"/>
              </a:spcBef>
            </a:pPr>
            <a:r>
              <a:rPr lang="en-US" sz="1200" dirty="0">
                <a:solidFill>
                  <a:schemeClr val="tx1"/>
                </a:solidFill>
                <a:latin typeface="+mn-lt"/>
              </a:rPr>
              <a:t>Landing success rate has improved significantly, rising from 0% in 2013 to 84.2% in 2020;  Cape Canaveral SLC-40 has handled the majority of launches and has improved to be the site with the highest landing success rate in recent years compared to the others</a:t>
            </a:r>
            <a:endParaRPr lang="en-US" sz="1200" dirty="0">
              <a:solidFill>
                <a:schemeClr val="tx1"/>
              </a:solidFill>
              <a:latin typeface="+mn-lt"/>
              <a:ea typeface="Calibri"/>
              <a:cs typeface="Calibri"/>
            </a:endParaRPr>
          </a:p>
          <a:p>
            <a:pPr>
              <a:lnSpc>
                <a:spcPct val="100000"/>
              </a:lnSpc>
              <a:spcBef>
                <a:spcPts val="1400"/>
              </a:spcBef>
            </a:pPr>
            <a:r>
              <a:rPr lang="en-US" sz="1200" dirty="0">
                <a:solidFill>
                  <a:schemeClr val="tx1"/>
                </a:solidFill>
                <a:latin typeface="+mn-lt"/>
              </a:rPr>
              <a:t>The primary orbit type has shifted from GTO and ISS in earlier flights to VLEO in later flights. VLEO missions typically carry heavier payloads and have a significantly higher landing success rate</a:t>
            </a:r>
            <a:endParaRPr lang="en-US" sz="1200" dirty="0">
              <a:solidFill>
                <a:schemeClr val="tx1"/>
              </a:solidFill>
              <a:latin typeface="+mn-lt"/>
              <a:ea typeface="Calibri"/>
              <a:cs typeface="Calibri"/>
            </a:endParaRPr>
          </a:p>
          <a:p>
            <a:pPr>
              <a:lnSpc>
                <a:spcPct val="100000"/>
              </a:lnSpc>
              <a:spcBef>
                <a:spcPts val="1400"/>
              </a:spcBef>
            </a:pPr>
            <a:r>
              <a:rPr lang="en-US" altLang="en-US" sz="1200" dirty="0">
                <a:solidFill>
                  <a:schemeClr val="tx1"/>
                </a:solidFill>
                <a:latin typeface="+mn-lt"/>
              </a:rPr>
              <a:t>Booster FT has a significantly higher landing success rate in the 2,000 - 4,000 kg payload range compared to other ranges, while booster B4 has significantly higher success rate (83%) for payloads under 5,000 kg</a:t>
            </a:r>
            <a:endParaRPr lang="en-US" altLang="en-US" sz="1200" dirty="0">
              <a:solidFill>
                <a:schemeClr val="tx1"/>
              </a:solidFill>
              <a:latin typeface="+mn-lt"/>
              <a:ea typeface="Calibri"/>
              <a:cs typeface="Calibri"/>
            </a:endParaRPr>
          </a:p>
          <a:p>
            <a:pPr>
              <a:lnSpc>
                <a:spcPct val="100000"/>
              </a:lnSpc>
              <a:spcBef>
                <a:spcPts val="1400"/>
              </a:spcBef>
            </a:pPr>
            <a:r>
              <a:rPr lang="en-US" altLang="en-US" sz="1200" dirty="0">
                <a:solidFill>
                  <a:schemeClr val="tx1"/>
                </a:solidFill>
                <a:latin typeface="+mn-lt"/>
              </a:rPr>
              <a:t>Decision tree model is the best performed machine model comparing to other algorisms that have been used in this analysis. It achieved 94.4% accuracy score in test data</a:t>
            </a:r>
            <a:endParaRPr lang="en-US" altLang="en-US" sz="1200" dirty="0">
              <a:solidFill>
                <a:schemeClr val="tx1"/>
              </a:solidFill>
              <a:latin typeface="+mn-lt"/>
              <a:ea typeface="Calibri"/>
              <a:cs typeface="Calibri"/>
            </a:endParaRPr>
          </a:p>
          <a:p>
            <a:endParaRPr lang="en-US" sz="1400" dirty="0">
              <a:solidFill>
                <a:schemeClr val="tx1"/>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7763"/>
            <a:ext cx="10687961" cy="1529368"/>
          </a:xfrm>
          <a:prstGeom prst="rect">
            <a:avLst/>
          </a:prstGeom>
        </p:spPr>
        <p:txBody>
          <a:bodyPr>
            <a:normAutofit/>
          </a:bodyPr>
          <a:lstStyle/>
          <a:p>
            <a:r>
              <a:rPr lang="en-US" sz="1400" dirty="0">
                <a:solidFill>
                  <a:schemeClr val="accent3">
                    <a:lumMod val="25000"/>
                  </a:schemeClr>
                </a:solidFill>
              </a:rPr>
              <a:t>The total number of successful and failed mission outcomes are 100 and 1, respectively.</a:t>
            </a:r>
          </a:p>
          <a:p>
            <a:r>
              <a:rPr lang="en-US" sz="1400" dirty="0">
                <a:solidFill>
                  <a:schemeClr val="accent3">
                    <a:lumMod val="25000"/>
                  </a:schemeClr>
                </a:solidFill>
              </a:rPr>
              <a:t>Please note that the dataset used in this section (Pages 25-33) contains 12 more records than the dataset used on page 18-23. Additionally, the </a:t>
            </a:r>
            <a:r>
              <a:rPr lang="en-US" sz="1400" dirty="0" err="1">
                <a:solidFill>
                  <a:schemeClr val="accent3">
                    <a:lumMod val="25000"/>
                  </a:schemeClr>
                </a:solidFill>
              </a:rPr>
              <a:t>Mission_Outcome</a:t>
            </a:r>
            <a:r>
              <a:rPr lang="en-US" sz="1400" dirty="0">
                <a:solidFill>
                  <a:schemeClr val="accent3">
                    <a:lumMod val="25000"/>
                  </a:schemeClr>
                </a:solidFill>
              </a:rPr>
              <a:t> in this section differs from the Landing Outcome Success column (‘Class’) referenced elsewhere.</a:t>
            </a:r>
          </a:p>
          <a:p>
            <a:pPr>
              <a:lnSpc>
                <a:spcPct val="100000"/>
              </a:lnSpc>
              <a:spcBef>
                <a:spcPts val="1400"/>
              </a:spcBef>
            </a:pPr>
            <a:r>
              <a:rPr lang="en-US" sz="1400" dirty="0">
                <a:solidFill>
                  <a:schemeClr val="accent3">
                    <a:lumMod val="25000"/>
                  </a:schemeClr>
                </a:solidFill>
              </a:rPr>
              <a:t>The code retrieves all rows from SPACEXTABLE, groups them by the </a:t>
            </a:r>
            <a:r>
              <a:rPr lang="en-US" sz="1400" dirty="0" err="1">
                <a:solidFill>
                  <a:schemeClr val="accent3">
                    <a:lumMod val="25000"/>
                  </a:schemeClr>
                </a:solidFill>
              </a:rPr>
              <a:t>Mission_Outcome</a:t>
            </a:r>
            <a:r>
              <a:rPr lang="en-US" sz="1400" dirty="0">
                <a:solidFill>
                  <a:schemeClr val="accent3">
                    <a:lumMod val="25000"/>
                  </a:schemeClr>
                </a:solidFill>
              </a:rPr>
              <a:t> column, and counts the number of rows for each unique outcome value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09FE181-CE7B-B1F7-CD4A-2B99F75A5024}"/>
              </a:ext>
            </a:extLst>
          </p:cNvPr>
          <p:cNvPicPr>
            <a:picLocks noChangeAspect="1"/>
          </p:cNvPicPr>
          <p:nvPr/>
        </p:nvPicPr>
        <p:blipFill>
          <a:blip r:embed="rId3"/>
          <a:stretch>
            <a:fillRect/>
          </a:stretch>
        </p:blipFill>
        <p:spPr>
          <a:xfrm>
            <a:off x="2528920" y="3165496"/>
            <a:ext cx="7170140" cy="31538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1207380"/>
          </a:xfrm>
          <a:prstGeom prst="rect">
            <a:avLst/>
          </a:prstGeom>
        </p:spPr>
        <p:txBody>
          <a:bodyPr>
            <a:normAutofit/>
          </a:bodyPr>
          <a:lstStyle/>
          <a:p>
            <a:pPr>
              <a:lnSpc>
                <a:spcPct val="100000"/>
              </a:lnSpc>
              <a:spcBef>
                <a:spcPts val="1400"/>
              </a:spcBef>
            </a:pPr>
            <a:r>
              <a:rPr lang="en-US" sz="1200" dirty="0">
                <a:solidFill>
                  <a:schemeClr val="accent3">
                    <a:lumMod val="25000"/>
                  </a:schemeClr>
                </a:solidFill>
              </a:rPr>
              <a:t>The boosters that have carried the maximum payload mass are listed in the following output.</a:t>
            </a:r>
          </a:p>
          <a:p>
            <a:pPr>
              <a:lnSpc>
                <a:spcPct val="100000"/>
              </a:lnSpc>
              <a:spcBef>
                <a:spcPts val="1400"/>
              </a:spcBef>
            </a:pPr>
            <a:r>
              <a:rPr lang="en-US" sz="1200" dirty="0">
                <a:solidFill>
                  <a:schemeClr val="accent3">
                    <a:lumMod val="25000"/>
                  </a:schemeClr>
                </a:solidFill>
              </a:rPr>
              <a:t>The query retrieved the maximum PAYLOAD_MASS_KG_ value and then returned it to the upper level query where </a:t>
            </a:r>
            <a:r>
              <a:rPr lang="en-US" sz="1200" dirty="0" err="1">
                <a:solidFill>
                  <a:schemeClr val="accent3">
                    <a:lumMod val="25000"/>
                  </a:schemeClr>
                </a:solidFill>
              </a:rPr>
              <a:t>booster_version</a:t>
            </a:r>
            <a:r>
              <a:rPr lang="en-US" sz="1200" dirty="0">
                <a:solidFill>
                  <a:schemeClr val="accent3">
                    <a:lumMod val="25000"/>
                  </a:schemeClr>
                </a:solidFill>
              </a:rPr>
              <a:t> and PAYLOAD_MASS_KG_ are pulled where PAYLOAD_MASS_KG_ equals to the returned value from the nested 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4E8C854-E8A8-2F75-9B4D-0328D320A87B}"/>
              </a:ext>
            </a:extLst>
          </p:cNvPr>
          <p:cNvPicPr>
            <a:picLocks noChangeAspect="1"/>
          </p:cNvPicPr>
          <p:nvPr/>
        </p:nvPicPr>
        <p:blipFill>
          <a:blip r:embed="rId3"/>
          <a:stretch>
            <a:fillRect/>
          </a:stretch>
        </p:blipFill>
        <p:spPr>
          <a:xfrm>
            <a:off x="880978" y="2465149"/>
            <a:ext cx="6874446" cy="31373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01397"/>
          </a:xfrm>
          <a:prstGeom prst="rect">
            <a:avLst/>
          </a:prstGeom>
        </p:spPr>
        <p:txBody>
          <a:bodyPr lIns="91440" tIns="45720" rIns="91440" bIns="45720" anchor="t">
            <a:normAutofit/>
          </a:bodyPr>
          <a:lstStyle/>
          <a:p>
            <a:pPr>
              <a:lnSpc>
                <a:spcPct val="100000"/>
              </a:lnSpc>
              <a:spcBef>
                <a:spcPts val="1400"/>
              </a:spcBef>
            </a:pPr>
            <a:r>
              <a:rPr lang="en-US" sz="1400" dirty="0"/>
              <a:t>The launches with failed landings in 2015 occurred in January and April, involving boosters F9 v1.1 B1012 and B1015</a:t>
            </a: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The code retrieved all rows where the </a:t>
            </a:r>
            <a:r>
              <a:rPr lang="en-US" sz="1400" dirty="0" err="1">
                <a:solidFill>
                  <a:schemeClr val="accent3">
                    <a:lumMod val="25000"/>
                  </a:schemeClr>
                </a:solidFill>
              </a:rPr>
              <a:t>Landing_Outcome</a:t>
            </a:r>
            <a:r>
              <a:rPr lang="en-US" sz="1400" dirty="0">
                <a:solidFill>
                  <a:schemeClr val="accent3">
                    <a:lumMod val="25000"/>
                  </a:schemeClr>
                </a:solidFill>
              </a:rPr>
              <a:t> column is equal to ‘Failure (drone ship)’  and the year extracted from the Date column is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6" name="Picture 5">
            <a:extLst>
              <a:ext uri="{FF2B5EF4-FFF2-40B4-BE49-F238E27FC236}">
                <a16:creationId xmlns:a16="http://schemas.microsoft.com/office/drawing/2014/main" id="{13996CDE-FC4D-B267-3920-EA5399C7B50D}"/>
              </a:ext>
            </a:extLst>
          </p:cNvPr>
          <p:cNvPicPr>
            <a:picLocks noChangeAspect="1"/>
          </p:cNvPicPr>
          <p:nvPr/>
        </p:nvPicPr>
        <p:blipFill>
          <a:blip r:embed="rId3"/>
          <a:stretch>
            <a:fillRect/>
          </a:stretch>
        </p:blipFill>
        <p:spPr>
          <a:xfrm>
            <a:off x="896533" y="3183453"/>
            <a:ext cx="8525364" cy="218736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1352894"/>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Rank the count of landing outcomes (such as Failure (drone ship) or Success (ground pad)) between the date 2010-06-04 and 2017-03-20, in descending order</a:t>
            </a:r>
          </a:p>
          <a:p>
            <a:pPr>
              <a:lnSpc>
                <a:spcPct val="100000"/>
              </a:lnSpc>
              <a:spcBef>
                <a:spcPts val="1400"/>
              </a:spcBef>
            </a:pPr>
            <a:r>
              <a:rPr kumimoji="0" lang="en-US" altLang="en-US" sz="1400" b="0" i="0" u="none" strike="noStrike" cap="none" normalizeH="0" baseline="0" dirty="0">
                <a:ln>
                  <a:noFill/>
                </a:ln>
                <a:solidFill>
                  <a:schemeClr val="tx1"/>
                </a:solidFill>
                <a:effectLst/>
              </a:rPr>
              <a:t>The code retrieves all rows from SPACEXTABLE where the Date falls between '2010-06-04' and '2017-03-20'. It then groups the results by </a:t>
            </a:r>
            <a:r>
              <a:rPr kumimoji="0" lang="en-US" altLang="en-US" sz="1400" b="0" i="0" u="none" strike="noStrike" cap="none" normalizeH="0" baseline="0" dirty="0" err="1">
                <a:ln>
                  <a:noFill/>
                </a:ln>
                <a:solidFill>
                  <a:schemeClr val="tx1"/>
                </a:solidFill>
                <a:effectLst/>
              </a:rPr>
              <a:t>landing_outcome</a:t>
            </a:r>
            <a:r>
              <a:rPr kumimoji="0" lang="en-US" altLang="en-US" sz="1400" b="0" i="0" u="none" strike="noStrike" cap="none" normalizeH="0" baseline="0" dirty="0">
                <a:ln>
                  <a:noFill/>
                </a:ln>
                <a:solidFill>
                  <a:schemeClr val="tx1"/>
                </a:solidFill>
                <a:effectLst/>
              </a:rPr>
              <a:t>, counts the number of rows for each outcome, and displays the results in descending order based on the count.</a:t>
            </a:r>
          </a:p>
          <a:p>
            <a:pPr>
              <a:lnSpc>
                <a:spcPct val="100000"/>
              </a:lnSpc>
              <a:spcBef>
                <a:spcPts val="1400"/>
              </a:spcBef>
            </a:pPr>
            <a:endParaRPr lang="en-US" sz="1400" dirty="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B683C25-57A6-F9F3-2268-00A07F544D1A}"/>
              </a:ext>
            </a:extLst>
          </p:cNvPr>
          <p:cNvPicPr>
            <a:picLocks noChangeAspect="1"/>
          </p:cNvPicPr>
          <p:nvPr/>
        </p:nvPicPr>
        <p:blipFill>
          <a:blip r:embed="rId3"/>
          <a:stretch>
            <a:fillRect/>
          </a:stretch>
        </p:blipFill>
        <p:spPr>
          <a:xfrm>
            <a:off x="1038659" y="2920128"/>
            <a:ext cx="7288886" cy="32206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4988" y="1441802"/>
            <a:ext cx="9745589" cy="1205442"/>
          </a:xfrm>
          <a:prstGeom prst="rect">
            <a:avLst/>
          </a:prstGeom>
        </p:spPr>
        <p:txBody>
          <a:bodyPr lIns="91440" tIns="45720" rIns="91440" bIns="45720" anchor="t">
            <a:normAutofit/>
          </a:bodyPr>
          <a:lstStyle/>
          <a:p>
            <a:pPr marR="0" lvl="0" algn="l" defTabSz="914400" rtl="0" eaLnBrk="0" fontAlgn="base" latinLnBrk="0" hangingPunct="0">
              <a:lnSpc>
                <a:spcPct val="100000"/>
              </a:lnSpc>
              <a:spcBef>
                <a:spcPct val="0"/>
              </a:spcBef>
              <a:spcAft>
                <a:spcPct val="0"/>
              </a:spcAft>
              <a:buClrTx/>
              <a:buSzTx/>
              <a:tabLst/>
            </a:pPr>
            <a:r>
              <a:rPr lang="en-US" sz="1400" dirty="0"/>
              <a:t>The left map provides an overview of all four sites in a single view. The middle map zooms in on the location of Vandenberg Space Force Base (VAFB SLC-4E), while the right map highlights the locations of Cape Canaveral Space Force Station (CCAFS SLC-40/CCAFS LC-40) and Kennedy Space Center (KSC LC-39A).</a:t>
            </a:r>
            <a:endParaRPr lang="en-US" sz="1400" b="1" dirty="0"/>
          </a:p>
          <a:p>
            <a:pPr>
              <a:lnSpc>
                <a:spcPct val="100000"/>
              </a:lnSpc>
              <a:spcBef>
                <a:spcPts val="1400"/>
              </a:spcBef>
            </a:pPr>
            <a:r>
              <a:rPr lang="en-US" sz="1400" dirty="0"/>
              <a:t> A</a:t>
            </a:r>
            <a:r>
              <a:rPr lang="en-US" sz="1400" b="0" i="0" dirty="0">
                <a:effectLst/>
              </a:rPr>
              <a:t>ll launch sites are in proximity to the Equator line, and in very close proximity to the coast</a:t>
            </a:r>
            <a:endParaRPr lang="en-US" sz="1400"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Map</a:t>
            </a:r>
          </a:p>
        </p:txBody>
      </p:sp>
      <p:pic>
        <p:nvPicPr>
          <p:cNvPr id="6" name="Picture 5">
            <a:extLst>
              <a:ext uri="{FF2B5EF4-FFF2-40B4-BE49-F238E27FC236}">
                <a16:creationId xmlns:a16="http://schemas.microsoft.com/office/drawing/2014/main" id="{ED7B517B-C622-F6E2-5D6E-A89E7CE1EED4}"/>
              </a:ext>
            </a:extLst>
          </p:cNvPr>
          <p:cNvPicPr>
            <a:picLocks noChangeAspect="1"/>
          </p:cNvPicPr>
          <p:nvPr/>
        </p:nvPicPr>
        <p:blipFill>
          <a:blip r:embed="rId3"/>
          <a:stretch>
            <a:fillRect/>
          </a:stretch>
        </p:blipFill>
        <p:spPr>
          <a:xfrm>
            <a:off x="5614582" y="3305466"/>
            <a:ext cx="2560320" cy="2053349"/>
          </a:xfrm>
          <a:prstGeom prst="rect">
            <a:avLst/>
          </a:prstGeom>
        </p:spPr>
      </p:pic>
      <p:pic>
        <p:nvPicPr>
          <p:cNvPr id="8" name="Picture 7">
            <a:extLst>
              <a:ext uri="{FF2B5EF4-FFF2-40B4-BE49-F238E27FC236}">
                <a16:creationId xmlns:a16="http://schemas.microsoft.com/office/drawing/2014/main" id="{61DD650C-DB12-54C8-9417-93A33EB7C82B}"/>
              </a:ext>
            </a:extLst>
          </p:cNvPr>
          <p:cNvPicPr>
            <a:picLocks noChangeAspect="1"/>
          </p:cNvPicPr>
          <p:nvPr/>
        </p:nvPicPr>
        <p:blipFill>
          <a:blip r:embed="rId4"/>
          <a:stretch>
            <a:fillRect/>
          </a:stretch>
        </p:blipFill>
        <p:spPr>
          <a:xfrm>
            <a:off x="8227944" y="3275185"/>
            <a:ext cx="2512701" cy="2141408"/>
          </a:xfrm>
          <a:prstGeom prst="rect">
            <a:avLst/>
          </a:prstGeom>
        </p:spPr>
      </p:pic>
      <p:pic>
        <p:nvPicPr>
          <p:cNvPr id="10" name="Picture 9">
            <a:extLst>
              <a:ext uri="{FF2B5EF4-FFF2-40B4-BE49-F238E27FC236}">
                <a16:creationId xmlns:a16="http://schemas.microsoft.com/office/drawing/2014/main" id="{EB2EAA35-DC97-2635-DDE4-FFB98F85327B}"/>
              </a:ext>
            </a:extLst>
          </p:cNvPr>
          <p:cNvPicPr>
            <a:picLocks noChangeAspect="1"/>
          </p:cNvPicPr>
          <p:nvPr/>
        </p:nvPicPr>
        <p:blipFill>
          <a:blip r:embed="rId5"/>
          <a:stretch>
            <a:fillRect/>
          </a:stretch>
        </p:blipFill>
        <p:spPr>
          <a:xfrm>
            <a:off x="1023813" y="3069797"/>
            <a:ext cx="4533624" cy="239284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0270"/>
            <a:ext cx="9745589" cy="893162"/>
          </a:xfrm>
          <a:prstGeom prst="rect">
            <a:avLst/>
          </a:prstGeom>
        </p:spPr>
        <p:txBody>
          <a:bodyPr lIns="91440" tIns="45720" rIns="91440" bIns="45720" anchor="t">
            <a:norm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rPr>
              <a:t>The landing outcomes for each site are displayed on the following map. A red marker indicates failure, while a green marker indicates success.</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rPr>
              <a:t>A </a:t>
            </a:r>
            <a:r>
              <a:rPr kumimoji="0" lang="en-US" altLang="en-US" sz="1400" b="0" i="0" u="none" strike="noStrike" cap="none" normalizeH="0" baseline="0" dirty="0" err="1">
                <a:ln>
                  <a:noFill/>
                </a:ln>
                <a:solidFill>
                  <a:schemeClr val="tx1"/>
                </a:solidFill>
                <a:effectLst/>
              </a:rPr>
              <a:t>Folium.Icon</a:t>
            </a:r>
            <a:r>
              <a:rPr kumimoji="0" lang="en-US" altLang="en-US" sz="1400" b="0" i="0" u="none" strike="noStrike" cap="none" normalizeH="0" baseline="0" dirty="0">
                <a:ln>
                  <a:noFill/>
                </a:ln>
                <a:solidFill>
                  <a:schemeClr val="tx1"/>
                </a:solidFill>
                <a:effectLst/>
              </a:rPr>
              <a:t> is added to </a:t>
            </a:r>
            <a:r>
              <a:rPr kumimoji="0" lang="en-US" altLang="en-US" sz="1400" b="0" i="0" u="none" strike="noStrike" cap="none" normalizeH="0" baseline="0" dirty="0" err="1">
                <a:ln>
                  <a:noFill/>
                </a:ln>
                <a:solidFill>
                  <a:schemeClr val="tx1"/>
                </a:solidFill>
                <a:effectLst/>
              </a:rPr>
              <a:t>folium.Marker</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err="1">
                <a:ln>
                  <a:noFill/>
                </a:ln>
                <a:solidFill>
                  <a:schemeClr val="tx1"/>
                </a:solidFill>
                <a:effectLst/>
              </a:rPr>
              <a:t>marker_cluster</a:t>
            </a:r>
            <a:r>
              <a:rPr kumimoji="0" lang="en-US" altLang="en-US" sz="1400" b="0" i="0" u="none" strike="noStrike" cap="none" normalizeH="0" baseline="0" dirty="0">
                <a:ln>
                  <a:noFill/>
                </a:ln>
                <a:solidFill>
                  <a:schemeClr val="tx1"/>
                </a:solidFill>
                <a:effectLst/>
              </a:rPr>
              <a:t> using a color identifier to differentiate success and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 by Launch Site</a:t>
            </a:r>
          </a:p>
        </p:txBody>
      </p:sp>
      <p:pic>
        <p:nvPicPr>
          <p:cNvPr id="4" name="Picture 3">
            <a:extLst>
              <a:ext uri="{FF2B5EF4-FFF2-40B4-BE49-F238E27FC236}">
                <a16:creationId xmlns:a16="http://schemas.microsoft.com/office/drawing/2014/main" id="{5ACE63A3-07F3-EC3E-8A4E-08503DA9B80B}"/>
              </a:ext>
            </a:extLst>
          </p:cNvPr>
          <p:cNvPicPr>
            <a:picLocks noChangeAspect="1"/>
          </p:cNvPicPr>
          <p:nvPr/>
        </p:nvPicPr>
        <p:blipFill>
          <a:blip r:embed="rId3"/>
          <a:stretch>
            <a:fillRect/>
          </a:stretch>
        </p:blipFill>
        <p:spPr>
          <a:xfrm>
            <a:off x="8660713" y="3612376"/>
            <a:ext cx="1491756" cy="1286861"/>
          </a:xfrm>
          <a:prstGeom prst="rect">
            <a:avLst/>
          </a:prstGeom>
        </p:spPr>
      </p:pic>
      <p:pic>
        <p:nvPicPr>
          <p:cNvPr id="7" name="Picture 6">
            <a:extLst>
              <a:ext uri="{FF2B5EF4-FFF2-40B4-BE49-F238E27FC236}">
                <a16:creationId xmlns:a16="http://schemas.microsoft.com/office/drawing/2014/main" id="{9770DB4F-7F4A-0BE4-7F1D-526227880C20}"/>
              </a:ext>
            </a:extLst>
          </p:cNvPr>
          <p:cNvPicPr>
            <a:picLocks noChangeAspect="1"/>
          </p:cNvPicPr>
          <p:nvPr/>
        </p:nvPicPr>
        <p:blipFill>
          <a:blip r:embed="rId4"/>
          <a:stretch>
            <a:fillRect/>
          </a:stretch>
        </p:blipFill>
        <p:spPr>
          <a:xfrm>
            <a:off x="6304589" y="3640303"/>
            <a:ext cx="1497853" cy="1286862"/>
          </a:xfrm>
          <a:prstGeom prst="rect">
            <a:avLst/>
          </a:prstGeom>
        </p:spPr>
      </p:pic>
      <p:pic>
        <p:nvPicPr>
          <p:cNvPr id="10" name="Picture 9">
            <a:extLst>
              <a:ext uri="{FF2B5EF4-FFF2-40B4-BE49-F238E27FC236}">
                <a16:creationId xmlns:a16="http://schemas.microsoft.com/office/drawing/2014/main" id="{A4EF841F-D6D1-8D44-F1D4-BA50786FCA2F}"/>
              </a:ext>
            </a:extLst>
          </p:cNvPr>
          <p:cNvPicPr>
            <a:picLocks noChangeAspect="1"/>
          </p:cNvPicPr>
          <p:nvPr/>
        </p:nvPicPr>
        <p:blipFill>
          <a:blip r:embed="rId5"/>
          <a:stretch>
            <a:fillRect/>
          </a:stretch>
        </p:blipFill>
        <p:spPr>
          <a:xfrm>
            <a:off x="3665919" y="3548206"/>
            <a:ext cx="1971174" cy="1415202"/>
          </a:xfrm>
          <a:prstGeom prst="rect">
            <a:avLst/>
          </a:prstGeom>
        </p:spPr>
      </p:pic>
      <p:pic>
        <p:nvPicPr>
          <p:cNvPr id="12" name="Picture 11">
            <a:extLst>
              <a:ext uri="{FF2B5EF4-FFF2-40B4-BE49-F238E27FC236}">
                <a16:creationId xmlns:a16="http://schemas.microsoft.com/office/drawing/2014/main" id="{91957FC1-27BB-FF05-DCDD-E764FFF5B5D5}"/>
              </a:ext>
            </a:extLst>
          </p:cNvPr>
          <p:cNvPicPr>
            <a:picLocks noChangeAspect="1"/>
          </p:cNvPicPr>
          <p:nvPr/>
        </p:nvPicPr>
        <p:blipFill>
          <a:blip r:embed="rId6"/>
          <a:stretch>
            <a:fillRect/>
          </a:stretch>
        </p:blipFill>
        <p:spPr>
          <a:xfrm>
            <a:off x="1257513" y="3548206"/>
            <a:ext cx="1638286" cy="1471056"/>
          </a:xfrm>
          <a:prstGeom prst="rect">
            <a:avLst/>
          </a:prstGeom>
        </p:spPr>
      </p:pic>
      <p:sp>
        <p:nvSpPr>
          <p:cNvPr id="13" name="TextBox 12">
            <a:extLst>
              <a:ext uri="{FF2B5EF4-FFF2-40B4-BE49-F238E27FC236}">
                <a16:creationId xmlns:a16="http://schemas.microsoft.com/office/drawing/2014/main" id="{4692C112-FF29-FC65-2D49-577E94CE0FF1}"/>
              </a:ext>
            </a:extLst>
          </p:cNvPr>
          <p:cNvSpPr txBox="1"/>
          <p:nvPr/>
        </p:nvSpPr>
        <p:spPr>
          <a:xfrm>
            <a:off x="1190357" y="3145123"/>
            <a:ext cx="1882563" cy="400110"/>
          </a:xfrm>
          <a:prstGeom prst="rect">
            <a:avLst/>
          </a:prstGeom>
          <a:noFill/>
        </p:spPr>
        <p:txBody>
          <a:bodyPr wrap="square" rtlCol="0">
            <a:spAutoFit/>
          </a:bodyPr>
          <a:lstStyle/>
          <a:p>
            <a:pPr algn="ctr"/>
            <a:r>
              <a:rPr lang="en-US" sz="1000" dirty="0"/>
              <a:t>Vandenberg Space Force Base </a:t>
            </a:r>
          </a:p>
          <a:p>
            <a:pPr algn="ctr"/>
            <a:r>
              <a:rPr lang="en-US" sz="1000" dirty="0"/>
              <a:t>(VAFB SLC-4E)</a:t>
            </a:r>
          </a:p>
        </p:txBody>
      </p:sp>
      <p:sp>
        <p:nvSpPr>
          <p:cNvPr id="14" name="TextBox 13">
            <a:extLst>
              <a:ext uri="{FF2B5EF4-FFF2-40B4-BE49-F238E27FC236}">
                <a16:creationId xmlns:a16="http://schemas.microsoft.com/office/drawing/2014/main" id="{27FA5AF8-7D29-5B3B-B814-D6D44996F6A6}"/>
              </a:ext>
            </a:extLst>
          </p:cNvPr>
          <p:cNvSpPr txBox="1"/>
          <p:nvPr/>
        </p:nvSpPr>
        <p:spPr>
          <a:xfrm>
            <a:off x="4023504" y="3145123"/>
            <a:ext cx="1461639" cy="400110"/>
          </a:xfrm>
          <a:prstGeom prst="rect">
            <a:avLst/>
          </a:prstGeom>
          <a:noFill/>
        </p:spPr>
        <p:txBody>
          <a:bodyPr wrap="square" rtlCol="0">
            <a:spAutoFit/>
          </a:bodyPr>
          <a:lstStyle/>
          <a:p>
            <a:pPr algn="ctr"/>
            <a:r>
              <a:rPr lang="en-US" sz="1000" dirty="0"/>
              <a:t>Kennedy Space Center </a:t>
            </a:r>
          </a:p>
          <a:p>
            <a:pPr algn="ctr"/>
            <a:r>
              <a:rPr lang="en-US" sz="1000" dirty="0"/>
              <a:t>(KSC LC-39A)</a:t>
            </a:r>
          </a:p>
        </p:txBody>
      </p:sp>
      <p:sp>
        <p:nvSpPr>
          <p:cNvPr id="15" name="TextBox 14">
            <a:extLst>
              <a:ext uri="{FF2B5EF4-FFF2-40B4-BE49-F238E27FC236}">
                <a16:creationId xmlns:a16="http://schemas.microsoft.com/office/drawing/2014/main" id="{59212A42-A559-CA0D-01BC-E42F0372745F}"/>
              </a:ext>
            </a:extLst>
          </p:cNvPr>
          <p:cNvSpPr txBox="1"/>
          <p:nvPr/>
        </p:nvSpPr>
        <p:spPr>
          <a:xfrm>
            <a:off x="6096000" y="3161013"/>
            <a:ext cx="2037645" cy="400110"/>
          </a:xfrm>
          <a:prstGeom prst="rect">
            <a:avLst/>
          </a:prstGeom>
          <a:noFill/>
        </p:spPr>
        <p:txBody>
          <a:bodyPr wrap="square" rtlCol="0">
            <a:spAutoFit/>
          </a:bodyPr>
          <a:lstStyle/>
          <a:p>
            <a:pPr algn="ctr"/>
            <a:r>
              <a:rPr lang="en-US" sz="1000" dirty="0"/>
              <a:t>Cape Canaveral Space Force Station</a:t>
            </a:r>
          </a:p>
          <a:p>
            <a:pPr algn="ctr"/>
            <a:r>
              <a:rPr lang="en-US" sz="1000" dirty="0"/>
              <a:t>CCAFS SLC-40</a:t>
            </a:r>
          </a:p>
        </p:txBody>
      </p:sp>
      <p:sp>
        <p:nvSpPr>
          <p:cNvPr id="16" name="TextBox 15">
            <a:extLst>
              <a:ext uri="{FF2B5EF4-FFF2-40B4-BE49-F238E27FC236}">
                <a16:creationId xmlns:a16="http://schemas.microsoft.com/office/drawing/2014/main" id="{426C3ABE-E163-DDE8-FA5F-31E92949D578}"/>
              </a:ext>
            </a:extLst>
          </p:cNvPr>
          <p:cNvSpPr txBox="1"/>
          <p:nvPr/>
        </p:nvSpPr>
        <p:spPr>
          <a:xfrm>
            <a:off x="8454452" y="3145123"/>
            <a:ext cx="2103045" cy="400110"/>
          </a:xfrm>
          <a:prstGeom prst="rect">
            <a:avLst/>
          </a:prstGeom>
          <a:noFill/>
        </p:spPr>
        <p:txBody>
          <a:bodyPr wrap="square" rtlCol="0">
            <a:spAutoFit/>
          </a:bodyPr>
          <a:lstStyle/>
          <a:p>
            <a:pPr algn="ctr"/>
            <a:r>
              <a:rPr lang="en-US" sz="1000" dirty="0"/>
              <a:t>Cape Canaveral Space Force Station</a:t>
            </a:r>
          </a:p>
          <a:p>
            <a:pPr algn="ctr"/>
            <a:r>
              <a:rPr lang="en-US" sz="1000" dirty="0"/>
              <a:t>CCAFS 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2373" y="1356208"/>
            <a:ext cx="5650526" cy="434728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1400" dirty="0"/>
              <a:t>Cape Canaveral Space Force Station is 0.86 km from the closest coastline ,  20.2km from the center of city Cape Canaveral</a:t>
            </a:r>
            <a:endParaRPr lang="en-US" sz="1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eaLnBrk="0" fontAlgn="base" hangingPunct="0">
              <a:lnSpc>
                <a:spcPct val="100000"/>
              </a:lnSpc>
              <a:spcBef>
                <a:spcPct val="0"/>
              </a:spcBef>
              <a:spcAft>
                <a:spcPct val="0"/>
              </a:spcAft>
            </a:pPr>
            <a:r>
              <a:rPr kumimoji="0" lang="en-US" altLang="en-US" sz="1400" b="0" i="0" u="none" strike="noStrike" cap="none" normalizeH="0" baseline="0" dirty="0">
                <a:ln>
                  <a:noFill/>
                </a:ln>
                <a:solidFill>
                  <a:schemeClr val="tx1"/>
                </a:solidFill>
                <a:effectLst/>
              </a:rPr>
              <a:t>A location extractor function is used to determine the longitude and latitude of the location where the mouse is pointing. A predefined function calculates the distance between the launch site and the point of interest (coastline) based on their coordinates. </a:t>
            </a:r>
            <a:r>
              <a:rPr kumimoji="0" lang="en-US" altLang="en-US" sz="1400" b="0" i="0" u="none" strike="noStrike" cap="none" normalizeH="0" baseline="0" dirty="0" err="1">
                <a:ln>
                  <a:noFill/>
                </a:ln>
                <a:solidFill>
                  <a:schemeClr val="tx1"/>
                </a:solidFill>
                <a:effectLst/>
              </a:rPr>
              <a:t>folium.PolyLine</a:t>
            </a:r>
            <a:r>
              <a:rPr kumimoji="0" lang="en-US" altLang="en-US" sz="1400" b="0" i="0" u="none" strike="noStrike" cap="none" normalizeH="0" baseline="0" dirty="0">
                <a:ln>
                  <a:noFill/>
                </a:ln>
                <a:solidFill>
                  <a:schemeClr val="tx1"/>
                </a:solidFill>
                <a:effectLst/>
              </a:rPr>
              <a:t> is used to draw a line between the two locations on the map, and the calculated distance is displayed using </a:t>
            </a:r>
            <a:r>
              <a:rPr kumimoji="0" lang="en-US" altLang="en-US" sz="1400" b="0" i="0" u="none" strike="noStrike" cap="none" normalizeH="0" baseline="0" dirty="0" err="1">
                <a:ln>
                  <a:noFill/>
                </a:ln>
                <a:solidFill>
                  <a:schemeClr val="tx1"/>
                </a:solidFill>
                <a:effectLst/>
              </a:rPr>
              <a:t>DivIcon</a:t>
            </a:r>
            <a:r>
              <a:rPr kumimoji="0" lang="en-US" altLang="en-US" sz="1400" b="0" i="0" u="none" strike="noStrike" cap="none" normalizeH="0" baseline="0" dirty="0">
                <a:ln>
                  <a:noFill/>
                </a:ln>
                <a:solidFill>
                  <a:schemeClr val="tx1"/>
                </a:solidFill>
                <a:effectLst/>
              </a:rPr>
              <a:t>, which allows HTML text to appear at the specified location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Proximity</a:t>
            </a:r>
          </a:p>
        </p:txBody>
      </p:sp>
      <p:pic>
        <p:nvPicPr>
          <p:cNvPr id="4" name="Picture 3">
            <a:extLst>
              <a:ext uri="{FF2B5EF4-FFF2-40B4-BE49-F238E27FC236}">
                <a16:creationId xmlns:a16="http://schemas.microsoft.com/office/drawing/2014/main" id="{CABC24FE-34C9-479A-FAA0-C9AD537D8B9A}"/>
              </a:ext>
            </a:extLst>
          </p:cNvPr>
          <p:cNvPicPr>
            <a:picLocks noChangeAspect="1"/>
          </p:cNvPicPr>
          <p:nvPr/>
        </p:nvPicPr>
        <p:blipFill>
          <a:blip r:embed="rId3"/>
          <a:stretch>
            <a:fillRect/>
          </a:stretch>
        </p:blipFill>
        <p:spPr>
          <a:xfrm>
            <a:off x="7597409" y="1475825"/>
            <a:ext cx="2342702" cy="1679469"/>
          </a:xfrm>
          <a:prstGeom prst="rect">
            <a:avLst/>
          </a:prstGeom>
        </p:spPr>
      </p:pic>
      <p:pic>
        <p:nvPicPr>
          <p:cNvPr id="9" name="Picture 8">
            <a:extLst>
              <a:ext uri="{FF2B5EF4-FFF2-40B4-BE49-F238E27FC236}">
                <a16:creationId xmlns:a16="http://schemas.microsoft.com/office/drawing/2014/main" id="{19AAE49D-F848-B87C-B74D-455F026BFA9B}"/>
              </a:ext>
            </a:extLst>
          </p:cNvPr>
          <p:cNvPicPr>
            <a:picLocks noChangeAspect="1"/>
          </p:cNvPicPr>
          <p:nvPr/>
        </p:nvPicPr>
        <p:blipFill>
          <a:blip r:embed="rId4"/>
          <a:stretch>
            <a:fillRect/>
          </a:stretch>
        </p:blipFill>
        <p:spPr>
          <a:xfrm>
            <a:off x="7597409" y="3379211"/>
            <a:ext cx="2433638" cy="3048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5344" y="1859491"/>
            <a:ext cx="6189589" cy="3705931"/>
          </a:xfrm>
          <a:prstGeom prst="rect">
            <a:avLst/>
          </a:prstGeom>
        </p:spPr>
        <p:txBody>
          <a:bodyPr lIns="91440" tIns="45720" rIns="91440" bIns="45720" anchor="t">
            <a:normAutofit/>
          </a:bodyPr>
          <a:lstStyle/>
          <a:p>
            <a:pPr>
              <a:lnSpc>
                <a:spcPct val="100000"/>
              </a:lnSpc>
              <a:spcBef>
                <a:spcPts val="1400"/>
              </a:spcBef>
            </a:pPr>
            <a:r>
              <a:rPr lang="en-US" sz="1400" b="0" i="0" dirty="0" err="1">
                <a:effectLst/>
              </a:rPr>
              <a:t>dcc.Dropdown</a:t>
            </a:r>
            <a:r>
              <a:rPr lang="en-US" sz="1400" b="0" i="0" dirty="0">
                <a:effectLst/>
              </a:rPr>
              <a:t> is used to create a drop-down list of all sites</a:t>
            </a:r>
            <a:r>
              <a:rPr lang="en-US" sz="1400" dirty="0"/>
              <a:t>. When "All Sites" is selected, a pie chart displays the composition of success counts across all sites. If one of the four specific site names is selected, the pie chart shows the comparison between success and failure counts for that site</a:t>
            </a:r>
          </a:p>
          <a:p>
            <a:pPr>
              <a:lnSpc>
                <a:spcPct val="100000"/>
              </a:lnSpc>
              <a:spcBef>
                <a:spcPts val="1400"/>
              </a:spcBef>
            </a:pPr>
            <a:r>
              <a:rPr lang="en-US" sz="1400" dirty="0"/>
              <a:t>KSC LC-39A accounts for 41.7% of all successful launches, followed by CCAFS LC-40 at 29.2%, CCAFS SLC-40 at 12.5%, and VAFB SLC-4E at 16.7%.</a:t>
            </a:r>
          </a:p>
          <a:p>
            <a:pPr>
              <a:lnSpc>
                <a:spcPct val="100000"/>
              </a:lnSpc>
              <a:spcBef>
                <a:spcPts val="1400"/>
              </a:spcBef>
            </a:pPr>
            <a:endParaRPr lang="en-US" sz="1600"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a:rPr>
              <a:t>L</a:t>
            </a:r>
            <a:r>
              <a:rPr lang="en-US" sz="4000" dirty="0">
                <a:solidFill>
                  <a:schemeClr val="accent3">
                    <a:lumMod val="25000"/>
                  </a:schemeClr>
                </a:solidFill>
                <a:latin typeface="Abadi"/>
              </a:rPr>
              <a:t>aunch </a:t>
            </a:r>
            <a:r>
              <a:rPr lang="en-US" dirty="0">
                <a:solidFill>
                  <a:schemeClr val="accent3">
                    <a:lumMod val="25000"/>
                  </a:schemeClr>
                </a:solidFill>
                <a:latin typeface="Abadi"/>
              </a:rPr>
              <a:t>S</a:t>
            </a:r>
            <a:r>
              <a:rPr lang="en-US" sz="4000" dirty="0">
                <a:solidFill>
                  <a:schemeClr val="accent3">
                    <a:lumMod val="25000"/>
                  </a:schemeClr>
                </a:solidFill>
                <a:latin typeface="Abadi"/>
              </a:rPr>
              <a:t>uccess Count for All </a:t>
            </a:r>
            <a:r>
              <a:rPr lang="en-US" dirty="0">
                <a:solidFill>
                  <a:schemeClr val="accent3">
                    <a:lumMod val="25000"/>
                  </a:schemeClr>
                </a:solidFill>
                <a:latin typeface="Abadi"/>
              </a:rPr>
              <a:t>S</a:t>
            </a:r>
            <a:r>
              <a:rPr lang="en-US" sz="4000" dirty="0">
                <a:solidFill>
                  <a:schemeClr val="accent3">
                    <a:lumMod val="25000"/>
                  </a:schemeClr>
                </a:solidFill>
                <a:latin typeface="Abadi"/>
              </a:rPr>
              <a:t>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9B9DBF47-69AF-0B21-FEBA-ED3D6FE370FF}"/>
              </a:ext>
            </a:extLst>
          </p:cNvPr>
          <p:cNvPicPr>
            <a:picLocks noChangeAspect="1"/>
          </p:cNvPicPr>
          <p:nvPr/>
        </p:nvPicPr>
        <p:blipFill>
          <a:blip r:embed="rId3"/>
          <a:stretch>
            <a:fillRect/>
          </a:stretch>
        </p:blipFill>
        <p:spPr>
          <a:xfrm>
            <a:off x="7234860" y="1503020"/>
            <a:ext cx="4050752" cy="3614989"/>
          </a:xfrm>
          <a:prstGeom prst="rect">
            <a:avLst/>
          </a:prstGeom>
        </p:spPr>
      </p:pic>
      <p:pic>
        <p:nvPicPr>
          <p:cNvPr id="7" name="Picture 6">
            <a:extLst>
              <a:ext uri="{FF2B5EF4-FFF2-40B4-BE49-F238E27FC236}">
                <a16:creationId xmlns:a16="http://schemas.microsoft.com/office/drawing/2014/main" id="{9D13BB90-7324-28DE-CC66-7B9077FD6458}"/>
              </a:ext>
            </a:extLst>
          </p:cNvPr>
          <p:cNvPicPr>
            <a:picLocks noChangeAspect="1"/>
          </p:cNvPicPr>
          <p:nvPr/>
        </p:nvPicPr>
        <p:blipFill>
          <a:blip r:embed="rId4"/>
          <a:stretch>
            <a:fillRect/>
          </a:stretch>
        </p:blipFill>
        <p:spPr>
          <a:xfrm>
            <a:off x="10166268" y="4594987"/>
            <a:ext cx="1119343" cy="9383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1697" y="1632403"/>
            <a:ext cx="10146843" cy="42987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1600" dirty="0">
                <a:solidFill>
                  <a:schemeClr val="accent3">
                    <a:lumMod val="25000"/>
                  </a:schemeClr>
                </a:solidFill>
                <a:latin typeface="Abadi"/>
              </a:rPr>
              <a:t>The commercial space industry has been rapidly expanding. Through rocket services, companies have successfully sent spacecraft to the International Space Station, developed satellite-based internet access, and launched manned missions into space.</a:t>
            </a:r>
            <a:endParaRPr lang="en-US" dirty="0"/>
          </a:p>
          <a:p>
            <a:pPr>
              <a:lnSpc>
                <a:spcPct val="150000"/>
              </a:lnSpc>
              <a:spcBef>
                <a:spcPts val="1400"/>
              </a:spcBef>
            </a:pPr>
            <a:r>
              <a:rPr lang="en-US" sz="1600" dirty="0">
                <a:solidFill>
                  <a:schemeClr val="accent3">
                    <a:lumMod val="25000"/>
                  </a:schemeClr>
                </a:solidFill>
                <a:latin typeface="Abadi"/>
              </a:rPr>
              <a:t>Our competitor, SpaceX, has been able to offer highly competitive pricing in the rocket services market by significantly reducing costs through first-stage recovery, allowing the rocket to land safely back on Earth after returning from space.</a:t>
            </a:r>
          </a:p>
          <a:p>
            <a:pPr>
              <a:lnSpc>
                <a:spcPct val="150000"/>
              </a:lnSpc>
              <a:spcBef>
                <a:spcPts val="1400"/>
              </a:spcBef>
            </a:pPr>
            <a:r>
              <a:rPr lang="en-US" sz="1600" dirty="0">
                <a:solidFill>
                  <a:schemeClr val="accent3">
                    <a:lumMod val="25000"/>
                  </a:schemeClr>
                </a:solidFill>
                <a:latin typeface="Abadi"/>
              </a:rPr>
              <a:t>This analysis utilizes SpaceX’s historical launch data and data science techniques, including machine learning, to gather information and extract insights. The goal is to improve our ability to predict whether the first stage will land successfully, which in turn helps determine the pricing we can offer to the market.</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E0A6D3-A412-1D23-D08E-40FAB4906DFF}"/>
              </a:ext>
            </a:extLst>
          </p:cNvPr>
          <p:cNvPicPr>
            <a:picLocks noChangeAspect="1"/>
          </p:cNvPicPr>
          <p:nvPr/>
        </p:nvPicPr>
        <p:blipFill>
          <a:blip r:embed="rId3"/>
          <a:stretch>
            <a:fillRect/>
          </a:stretch>
        </p:blipFill>
        <p:spPr>
          <a:xfrm>
            <a:off x="6602870" y="2097601"/>
            <a:ext cx="3754682" cy="291806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1460408"/>
            <a:ext cx="4753348"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dirty="0"/>
              <a:t>KSC LC-39A has the highest launch success ratio among all sites at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a:solidFill>
                  <a:schemeClr val="accent3">
                    <a:lumMod val="25000"/>
                  </a:schemeClr>
                </a:solidFill>
                <a:latin typeface="Abadi"/>
              </a:rPr>
              <a:t>Highest L</a:t>
            </a:r>
            <a:r>
              <a:rPr lang="en-US" sz="4000" dirty="0">
                <a:solidFill>
                  <a:schemeClr val="accent3">
                    <a:lumMod val="25000"/>
                  </a:schemeClr>
                </a:solidFill>
                <a:latin typeface="Abadi"/>
              </a:rPr>
              <a:t>aunch </a:t>
            </a:r>
            <a:r>
              <a:rPr lang="en-US" dirty="0">
                <a:solidFill>
                  <a:schemeClr val="accent3">
                    <a:lumMod val="25000"/>
                  </a:schemeClr>
                </a:solidFill>
                <a:latin typeface="Abadi"/>
              </a:rPr>
              <a:t>S</a:t>
            </a:r>
            <a:r>
              <a:rPr lang="en-US" sz="4000" dirty="0">
                <a:solidFill>
                  <a:schemeClr val="accent3">
                    <a:lumMod val="25000"/>
                  </a:schemeClr>
                </a:solidFill>
                <a:latin typeface="Abadi"/>
              </a:rPr>
              <a:t>uccess </a:t>
            </a:r>
            <a:r>
              <a:rPr lang="en-US" dirty="0">
                <a:solidFill>
                  <a:schemeClr val="accent3">
                    <a:lumMod val="25000"/>
                  </a:schemeClr>
                </a:solidFill>
                <a:latin typeface="Abadi"/>
              </a:rPr>
              <a:t>R</a:t>
            </a:r>
            <a:r>
              <a:rPr lang="en-US" sz="4000" dirty="0">
                <a:solidFill>
                  <a:schemeClr val="accent3">
                    <a:lumMod val="25000"/>
                  </a:schemeClr>
                </a:solidFill>
                <a:latin typeface="Abadi"/>
              </a:rPr>
              <a:t>atio</a:t>
            </a:r>
            <a:endParaRPr lang="en-US" dirty="0">
              <a:solidFill>
                <a:schemeClr val="accent3">
                  <a:lumMod val="25000"/>
                </a:schemeClr>
              </a:solidFill>
              <a:latin typeface="Abadi"/>
            </a:endParaRPr>
          </a:p>
        </p:txBody>
      </p:sp>
      <p:pic>
        <p:nvPicPr>
          <p:cNvPr id="12" name="Picture 11">
            <a:extLst>
              <a:ext uri="{FF2B5EF4-FFF2-40B4-BE49-F238E27FC236}">
                <a16:creationId xmlns:a16="http://schemas.microsoft.com/office/drawing/2014/main" id="{3DDD2538-EF76-7BEA-C371-204C08EBA769}"/>
              </a:ext>
            </a:extLst>
          </p:cNvPr>
          <p:cNvPicPr>
            <a:picLocks noChangeAspect="1"/>
          </p:cNvPicPr>
          <p:nvPr/>
        </p:nvPicPr>
        <p:blipFill>
          <a:blip r:embed="rId4"/>
          <a:stretch>
            <a:fillRect/>
          </a:stretch>
        </p:blipFill>
        <p:spPr>
          <a:xfrm>
            <a:off x="9481532" y="2269066"/>
            <a:ext cx="685163" cy="77531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17625"/>
            <a:ext cx="8193367" cy="1685219"/>
          </a:xfrm>
          <a:prstGeom prst="rect">
            <a:avLst/>
          </a:prstGeom>
        </p:spPr>
        <p:txBody>
          <a:bodyPr lIns="91440" tIns="45720" rIns="91440" bIns="45720" anchor="t">
            <a:normAutofit fontScale="85000" lnSpcReduction="20000"/>
          </a:bodyPr>
          <a:lstStyle/>
          <a:p>
            <a:pPr>
              <a:lnSpc>
                <a:spcPct val="100000"/>
              </a:lnSpc>
              <a:spcBef>
                <a:spcPts val="1400"/>
              </a:spcBef>
            </a:pPr>
            <a:r>
              <a:rPr lang="en-US" sz="1400" dirty="0">
                <a:solidFill>
                  <a:schemeClr val="accent3">
                    <a:lumMod val="25000"/>
                  </a:schemeClr>
                </a:solidFill>
              </a:rPr>
              <a:t>Class 1 represents Success, while class 0 represents Failure</a:t>
            </a:r>
          </a:p>
          <a:p>
            <a:pPr>
              <a:lnSpc>
                <a:spcPct val="100000"/>
              </a:lnSpc>
              <a:spcBef>
                <a:spcPts val="1400"/>
              </a:spcBef>
            </a:pPr>
            <a:r>
              <a:rPr kumimoji="0" lang="en-US" altLang="en-US" sz="1400" i="0" u="none" strike="noStrike" cap="none" normalizeH="0" baseline="0" dirty="0">
                <a:ln>
                  <a:noFill/>
                </a:ln>
                <a:solidFill>
                  <a:schemeClr val="tx1"/>
                </a:solidFill>
                <a:effectLst/>
              </a:rPr>
              <a:t>Booster FT has a significantly higher success rate in the 2,000–4,000 kg payload range compared to other ranges</a:t>
            </a:r>
          </a:p>
          <a:p>
            <a:pPr>
              <a:lnSpc>
                <a:spcPct val="100000"/>
              </a:lnSpc>
              <a:spcBef>
                <a:spcPts val="1400"/>
              </a:spcBef>
            </a:pPr>
            <a:r>
              <a:rPr kumimoji="0" lang="en-US" altLang="en-US" sz="1400" i="0" u="none" strike="noStrike" cap="none" normalizeH="0" baseline="0" dirty="0">
                <a:ln>
                  <a:noFill/>
                </a:ln>
                <a:solidFill>
                  <a:schemeClr val="tx1"/>
                </a:solidFill>
                <a:effectLst/>
              </a:rPr>
              <a:t>Booster B4 </a:t>
            </a:r>
            <a:r>
              <a:rPr lang="en-US" altLang="en-US" sz="1400" dirty="0"/>
              <a:t>are mainly used in later launches and </a:t>
            </a:r>
            <a:r>
              <a:rPr kumimoji="0" lang="en-US" altLang="en-US" sz="1400" i="0" u="none" strike="noStrike" cap="none" normalizeH="0" baseline="0" dirty="0">
                <a:ln>
                  <a:noFill/>
                </a:ln>
                <a:solidFill>
                  <a:schemeClr val="tx1"/>
                </a:solidFill>
                <a:effectLst/>
              </a:rPr>
              <a:t>has significantly higher success rate (83%) in under 5000 kg payload range</a:t>
            </a:r>
          </a:p>
          <a:p>
            <a:pPr>
              <a:lnSpc>
                <a:spcPct val="100000"/>
              </a:lnSpc>
              <a:spcBef>
                <a:spcPts val="1400"/>
              </a:spcBef>
            </a:pPr>
            <a:r>
              <a:rPr kumimoji="0" lang="en-US" altLang="en-US" sz="1400" i="0" u="none" strike="noStrike" cap="none" normalizeH="0" baseline="0" dirty="0">
                <a:ln>
                  <a:noFill/>
                </a:ln>
                <a:solidFill>
                  <a:schemeClr val="tx1"/>
                </a:solidFill>
                <a:effectLst/>
              </a:rPr>
              <a:t>Booster version v1.1 and  v1.0 were used in early flights(1-21)</a:t>
            </a:r>
            <a:r>
              <a:rPr lang="en-US" sz="1050" dirty="0"/>
              <a:t> </a:t>
            </a:r>
            <a:r>
              <a:rPr lang="en-US" sz="1400" dirty="0"/>
              <a:t>and consistently showed a low success rate across all payload ranges</a:t>
            </a:r>
          </a:p>
          <a:p>
            <a:pPr>
              <a:lnSpc>
                <a:spcPct val="100000"/>
              </a:lnSpc>
              <a:spcBef>
                <a:spcPts val="1400"/>
              </a:spcBef>
            </a:pPr>
            <a:r>
              <a:rPr lang="en-US" sz="1400" dirty="0"/>
              <a:t>There are few launches with payloads in the 5,500–9,000 kg range, and they have a very low success rate too</a:t>
            </a:r>
          </a:p>
          <a:p>
            <a:pPr>
              <a:lnSpc>
                <a:spcPct val="100000"/>
              </a:lnSpc>
              <a:spcBef>
                <a:spcPts val="1400"/>
              </a:spcBef>
            </a:pPr>
            <a:endParaRPr lang="en-US" sz="1400" dirty="0">
              <a:solidFill>
                <a:schemeClr val="accent3">
                  <a:lumMod val="25000"/>
                </a:schemeClr>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Payload Range and Booster Version</a:t>
            </a:r>
          </a:p>
        </p:txBody>
      </p:sp>
      <p:pic>
        <p:nvPicPr>
          <p:cNvPr id="7" name="Picture 6">
            <a:extLst>
              <a:ext uri="{FF2B5EF4-FFF2-40B4-BE49-F238E27FC236}">
                <a16:creationId xmlns:a16="http://schemas.microsoft.com/office/drawing/2014/main" id="{6C04AD6E-93E2-DF4A-1FD5-172FF394BC2C}"/>
              </a:ext>
            </a:extLst>
          </p:cNvPr>
          <p:cNvPicPr>
            <a:picLocks noChangeAspect="1"/>
          </p:cNvPicPr>
          <p:nvPr/>
        </p:nvPicPr>
        <p:blipFill>
          <a:blip r:embed="rId3"/>
          <a:stretch>
            <a:fillRect/>
          </a:stretch>
        </p:blipFill>
        <p:spPr>
          <a:xfrm>
            <a:off x="983797" y="3334773"/>
            <a:ext cx="8752870" cy="2748173"/>
          </a:xfrm>
          <a:prstGeom prst="rect">
            <a:avLst/>
          </a:prstGeom>
        </p:spPr>
      </p:pic>
      <p:graphicFrame>
        <p:nvGraphicFramePr>
          <p:cNvPr id="9" name="Object 8">
            <a:extLst>
              <a:ext uri="{FF2B5EF4-FFF2-40B4-BE49-F238E27FC236}">
                <a16:creationId xmlns:a16="http://schemas.microsoft.com/office/drawing/2014/main" id="{5F59A46F-5C03-B24E-3163-4F5E73496F32}"/>
              </a:ext>
            </a:extLst>
          </p:cNvPr>
          <p:cNvGraphicFramePr>
            <a:graphicFrameLocks noChangeAspect="1"/>
          </p:cNvGraphicFramePr>
          <p:nvPr>
            <p:extLst>
              <p:ext uri="{D42A27DB-BD31-4B8C-83A1-F6EECF244321}">
                <p14:modId xmlns:p14="http://schemas.microsoft.com/office/powerpoint/2010/main" val="2533805070"/>
              </p:ext>
            </p:extLst>
          </p:nvPr>
        </p:nvGraphicFramePr>
        <p:xfrm>
          <a:off x="10127762" y="1509368"/>
          <a:ext cx="630549" cy="4538261"/>
        </p:xfrm>
        <a:graphic>
          <a:graphicData uri="http://schemas.openxmlformats.org/presentationml/2006/ole">
            <mc:AlternateContent xmlns:mc="http://schemas.openxmlformats.org/markup-compatibility/2006">
              <mc:Choice xmlns:v="urn:schemas-microsoft-com:vml" Requires="v">
                <p:oleObj name="Worksheet" r:id="rId4" imgW="1230006" imgH="10651868" progId="Excel.Sheet.12">
                  <p:embed/>
                </p:oleObj>
              </mc:Choice>
              <mc:Fallback>
                <p:oleObj name="Worksheet" r:id="rId4" imgW="1230006" imgH="10651868" progId="Excel.Sheet.12">
                  <p:embed/>
                  <p:pic>
                    <p:nvPicPr>
                      <p:cNvPr id="9" name="Object 8">
                        <a:extLst>
                          <a:ext uri="{FF2B5EF4-FFF2-40B4-BE49-F238E27FC236}">
                            <a16:creationId xmlns:a16="http://schemas.microsoft.com/office/drawing/2014/main" id="{5F59A46F-5C03-B24E-3163-4F5E73496F32}"/>
                          </a:ext>
                        </a:extLst>
                      </p:cNvPr>
                      <p:cNvPicPr/>
                      <p:nvPr/>
                    </p:nvPicPr>
                    <p:blipFill>
                      <a:blip r:embed="rId5"/>
                      <a:stretch>
                        <a:fillRect/>
                      </a:stretch>
                    </p:blipFill>
                    <p:spPr>
                      <a:xfrm>
                        <a:off x="10127762" y="1509368"/>
                        <a:ext cx="630549" cy="4538261"/>
                      </a:xfrm>
                      <a:prstGeom prst="rect">
                        <a:avLst/>
                      </a:prstGeom>
                    </p:spPr>
                  </p:pic>
                </p:oleObj>
              </mc:Fallback>
            </mc:AlternateContent>
          </a:graphicData>
        </a:graphic>
      </p:graphicFrame>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0321" y="1795118"/>
            <a:ext cx="5325989" cy="3523035"/>
          </a:xfrm>
          <a:prstGeom prst="rect">
            <a:avLst/>
          </a:prstGeom>
        </p:spPr>
        <p:txBody>
          <a:bodyPr vert="horz" lIns="91440" tIns="45720" rIns="91440" bIns="45720" rtlCol="0" anchor="t">
            <a:noAutofit/>
          </a:bodyPr>
          <a:lstStyle/>
          <a:p>
            <a:pPr>
              <a:lnSpc>
                <a:spcPct val="100000"/>
              </a:lnSpc>
              <a:spcBef>
                <a:spcPts val="1400"/>
              </a:spcBef>
            </a:pPr>
            <a:r>
              <a:rPr lang="en-US" sz="1400" dirty="0"/>
              <a:t>The independent variables include: '</a:t>
            </a:r>
            <a:r>
              <a:rPr lang="en-US" sz="1400" dirty="0" err="1"/>
              <a:t>FlightNumber</a:t>
            </a:r>
            <a:r>
              <a:rPr lang="en-US" sz="1400" dirty="0"/>
              <a:t>', '</a:t>
            </a:r>
            <a:r>
              <a:rPr lang="en-US" sz="1400" dirty="0" err="1"/>
              <a:t>PayloadMass</a:t>
            </a:r>
            <a:r>
              <a:rPr lang="en-US" sz="1400" dirty="0"/>
              <a:t>', 'Orbit', '</a:t>
            </a:r>
            <a:r>
              <a:rPr lang="en-US" sz="1400" dirty="0" err="1"/>
              <a:t>LaunchSite</a:t>
            </a:r>
            <a:r>
              <a:rPr lang="en-US" sz="1400" dirty="0"/>
              <a:t>', 'Flights', '</a:t>
            </a:r>
            <a:r>
              <a:rPr lang="en-US" sz="1400" dirty="0" err="1"/>
              <a:t>GridFins</a:t>
            </a:r>
            <a:r>
              <a:rPr lang="en-US" sz="1400" dirty="0"/>
              <a:t>', 'Reused', 'Legs', '</a:t>
            </a:r>
            <a:r>
              <a:rPr lang="en-US" sz="1400" dirty="0" err="1"/>
              <a:t>LandingPad</a:t>
            </a:r>
            <a:r>
              <a:rPr lang="en-US" sz="1400" dirty="0"/>
              <a:t>', 'Block', '</a:t>
            </a:r>
            <a:r>
              <a:rPr lang="en-US" sz="1400" dirty="0" err="1"/>
              <a:t>ReusedCount</a:t>
            </a:r>
            <a:r>
              <a:rPr lang="en-US" sz="1400" dirty="0"/>
              <a:t>', and 'Serial'. Among these, categorical variables such as 'Orbit', '</a:t>
            </a:r>
            <a:r>
              <a:rPr lang="en-US" sz="1400" dirty="0" err="1"/>
              <a:t>LaunchSite</a:t>
            </a:r>
            <a:r>
              <a:rPr lang="en-US" sz="1400" dirty="0"/>
              <a:t>', '</a:t>
            </a:r>
            <a:r>
              <a:rPr lang="en-US" sz="1400" dirty="0" err="1"/>
              <a:t>LandingPad</a:t>
            </a:r>
            <a:r>
              <a:rPr lang="en-US" sz="1400" dirty="0"/>
              <a:t>', and 'Serial' were converted into dummy variables for analysis</a:t>
            </a:r>
            <a:endParaRPr lang="en-US" sz="1400" dirty="0">
              <a:solidFill>
                <a:schemeClr val="accent3">
                  <a:lumMod val="25000"/>
                </a:schemeClr>
              </a:solidFill>
            </a:endParaRPr>
          </a:p>
          <a:p>
            <a:pPr>
              <a:lnSpc>
                <a:spcPct val="100000"/>
              </a:lnSpc>
              <a:spcBef>
                <a:spcPts val="1400"/>
              </a:spcBef>
            </a:pPr>
            <a:r>
              <a:rPr lang="en-US" sz="1400" dirty="0"/>
              <a:t>There are 90 launches in total. A random training and test split results in 72 launches for training and 18 launches for testing.</a:t>
            </a:r>
          </a:p>
          <a:p>
            <a:pPr>
              <a:lnSpc>
                <a:spcPct val="100000"/>
              </a:lnSpc>
              <a:spcBef>
                <a:spcPts val="1400"/>
              </a:spcBef>
            </a:pPr>
            <a:r>
              <a:rPr lang="en-US" sz="1400" dirty="0"/>
              <a:t>All four models were tuned using </a:t>
            </a:r>
            <a:r>
              <a:rPr lang="en-US" sz="1400" dirty="0" err="1"/>
              <a:t>GridSearchCV</a:t>
            </a:r>
            <a:r>
              <a:rPr lang="en-US" sz="1400" dirty="0"/>
              <a:t> to identify the optimal parameters</a:t>
            </a:r>
          </a:p>
          <a:p>
            <a:pPr>
              <a:lnSpc>
                <a:spcPct val="100000"/>
              </a:lnSpc>
              <a:spcBef>
                <a:spcPts val="1400"/>
              </a:spcBef>
            </a:pPr>
            <a:r>
              <a:rPr lang="en-US" sz="1400" dirty="0"/>
              <a:t>Logistic Regression, Support Vector Machine, and K-Nearest Neighbors achieved a similar level of accuracy on the test data</a:t>
            </a:r>
          </a:p>
          <a:p>
            <a:pPr>
              <a:lnSpc>
                <a:spcPct val="100000"/>
              </a:lnSpc>
              <a:spcBef>
                <a:spcPts val="1400"/>
              </a:spcBef>
            </a:pPr>
            <a:r>
              <a:rPr lang="en-US" sz="1400" dirty="0"/>
              <a:t>The Decision Tree model outperformed the others, achieving the highest accuracy score of 94.4% on the test data</a:t>
            </a: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graphicFrame>
        <p:nvGraphicFramePr>
          <p:cNvPr id="2" name="Chart 1">
            <a:extLst>
              <a:ext uri="{FF2B5EF4-FFF2-40B4-BE49-F238E27FC236}">
                <a16:creationId xmlns:a16="http://schemas.microsoft.com/office/drawing/2014/main" id="{AC17F4DF-A896-C70C-A237-6726B62155BF}"/>
              </a:ext>
            </a:extLst>
          </p:cNvPr>
          <p:cNvGraphicFramePr>
            <a:graphicFrameLocks/>
          </p:cNvGraphicFramePr>
          <p:nvPr>
            <p:extLst>
              <p:ext uri="{D42A27DB-BD31-4B8C-83A1-F6EECF244321}">
                <p14:modId xmlns:p14="http://schemas.microsoft.com/office/powerpoint/2010/main" val="1790224184"/>
              </p:ext>
            </p:extLst>
          </p:nvPr>
        </p:nvGraphicFramePr>
        <p:xfrm>
          <a:off x="6512998" y="199324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9033" y="1892310"/>
            <a:ext cx="5856567" cy="2894179"/>
          </a:xfrm>
          <a:prstGeom prst="rect">
            <a:avLst/>
          </a:prstGeom>
        </p:spPr>
        <p:txBody>
          <a:bodyPr>
            <a:noAutofit/>
          </a:bodyPr>
          <a:lstStyle/>
          <a:p>
            <a:pPr>
              <a:lnSpc>
                <a:spcPct val="100000"/>
              </a:lnSpc>
              <a:spcBef>
                <a:spcPts val="1400"/>
              </a:spcBef>
            </a:pPr>
            <a:r>
              <a:rPr lang="en-US" sz="1600" dirty="0">
                <a:solidFill>
                  <a:schemeClr val="accent3">
                    <a:lumMod val="25000"/>
                  </a:schemeClr>
                </a:solidFill>
              </a:rPr>
              <a:t>The best parameter found by </a:t>
            </a:r>
            <a:r>
              <a:rPr lang="en-US" sz="1600" dirty="0" err="1">
                <a:solidFill>
                  <a:schemeClr val="accent3">
                    <a:lumMod val="25000"/>
                  </a:schemeClr>
                </a:solidFill>
              </a:rPr>
              <a:t>GridSearchCV</a:t>
            </a:r>
            <a:r>
              <a:rPr lang="en-US" sz="1600" dirty="0">
                <a:solidFill>
                  <a:schemeClr val="accent3">
                    <a:lumMod val="25000"/>
                  </a:schemeClr>
                </a:solidFill>
              </a:rPr>
              <a:t> is : </a:t>
            </a:r>
            <a:r>
              <a:rPr kumimoji="0" lang="en-US" altLang="en-US" sz="1600" b="0" i="0" u="none" strike="noStrike" cap="none" normalizeH="0" baseline="0" dirty="0">
                <a:ln>
                  <a:noFill/>
                </a:ln>
                <a:solidFill>
                  <a:schemeClr val="tx1"/>
                </a:solidFill>
                <a:effectLst/>
              </a:rPr>
              <a:t>'criterion': '</a:t>
            </a:r>
            <a:r>
              <a:rPr kumimoji="0" lang="en-US" altLang="en-US" sz="1600" b="0" i="0" u="none" strike="noStrike" cap="none" normalizeH="0" baseline="0" dirty="0" err="1">
                <a:ln>
                  <a:noFill/>
                </a:ln>
                <a:solidFill>
                  <a:schemeClr val="tx1"/>
                </a:solidFill>
                <a:effectLst/>
              </a:rPr>
              <a:t>gini</a:t>
            </a:r>
            <a:r>
              <a:rPr kumimoji="0" lang="en-US" altLang="en-US" sz="1600" b="0" i="0" u="none" strike="noStrike" cap="none" normalizeH="0" baseline="0" dirty="0">
                <a:ln>
                  <a:noFill/>
                </a:ln>
                <a:solidFill>
                  <a:schemeClr val="tx1"/>
                </a:solidFill>
                <a:effectLst/>
              </a:rPr>
              <a:t>', '</a:t>
            </a:r>
            <a:r>
              <a:rPr kumimoji="0" lang="en-US" altLang="en-US" sz="1600" b="0" i="0" u="none" strike="noStrike" cap="none" normalizeH="0" baseline="0" dirty="0" err="1">
                <a:ln>
                  <a:noFill/>
                </a:ln>
                <a:solidFill>
                  <a:schemeClr val="tx1"/>
                </a:solidFill>
                <a:effectLst/>
              </a:rPr>
              <a:t>max_depth</a:t>
            </a:r>
            <a:r>
              <a:rPr kumimoji="0" lang="en-US" altLang="en-US" sz="1600" b="0" i="0" u="none" strike="noStrike" cap="none" normalizeH="0" baseline="0" dirty="0">
                <a:ln>
                  <a:noFill/>
                </a:ln>
                <a:solidFill>
                  <a:schemeClr val="tx1"/>
                </a:solidFill>
                <a:effectLst/>
              </a:rPr>
              <a:t>': 16, '</a:t>
            </a:r>
            <a:r>
              <a:rPr kumimoji="0" lang="en-US" altLang="en-US" sz="1600" b="0" i="0" u="none" strike="noStrike" cap="none" normalizeH="0" baseline="0" dirty="0" err="1">
                <a:ln>
                  <a:noFill/>
                </a:ln>
                <a:solidFill>
                  <a:schemeClr val="tx1"/>
                </a:solidFill>
                <a:effectLst/>
              </a:rPr>
              <a:t>max_features</a:t>
            </a:r>
            <a:r>
              <a:rPr kumimoji="0" lang="en-US" altLang="en-US" sz="1600" b="0" i="0" u="none" strike="noStrike" cap="none" normalizeH="0" baseline="0" dirty="0">
                <a:ln>
                  <a:noFill/>
                </a:ln>
                <a:solidFill>
                  <a:schemeClr val="tx1"/>
                </a:solidFill>
                <a:effectLst/>
              </a:rPr>
              <a:t>': 'sqrt', '</a:t>
            </a:r>
            <a:r>
              <a:rPr kumimoji="0" lang="en-US" altLang="en-US" sz="1600" b="0" i="0" u="none" strike="noStrike" cap="none" normalizeH="0" baseline="0" dirty="0" err="1">
                <a:ln>
                  <a:noFill/>
                </a:ln>
                <a:solidFill>
                  <a:schemeClr val="tx1"/>
                </a:solidFill>
                <a:effectLst/>
              </a:rPr>
              <a:t>min_samples_leaf</a:t>
            </a:r>
            <a:r>
              <a:rPr kumimoji="0" lang="en-US" altLang="en-US" sz="1600" b="0" i="0" u="none" strike="noStrike" cap="none" normalizeH="0" baseline="0" dirty="0">
                <a:ln>
                  <a:noFill/>
                </a:ln>
                <a:solidFill>
                  <a:schemeClr val="tx1"/>
                </a:solidFill>
                <a:effectLst/>
              </a:rPr>
              <a:t>': 4, '</a:t>
            </a:r>
            <a:r>
              <a:rPr kumimoji="0" lang="en-US" altLang="en-US" sz="1600" b="0" i="0" u="none" strike="noStrike" cap="none" normalizeH="0" baseline="0" dirty="0" err="1">
                <a:ln>
                  <a:noFill/>
                </a:ln>
                <a:solidFill>
                  <a:schemeClr val="tx1"/>
                </a:solidFill>
                <a:effectLst/>
              </a:rPr>
              <a:t>min_samples_split</a:t>
            </a:r>
            <a:r>
              <a:rPr kumimoji="0" lang="en-US" altLang="en-US" sz="1600" b="0" i="0" u="none" strike="noStrike" cap="none" normalizeH="0" baseline="0" dirty="0">
                <a:ln>
                  <a:noFill/>
                </a:ln>
                <a:solidFill>
                  <a:schemeClr val="tx1"/>
                </a:solidFill>
                <a:effectLst/>
              </a:rPr>
              <a:t>': 2, 'splitter': 'random’} </a:t>
            </a:r>
            <a:endParaRPr lang="en-US" sz="1600" dirty="0">
              <a:solidFill>
                <a:schemeClr val="accent3">
                  <a:lumMod val="25000"/>
                </a:schemeClr>
              </a:solidFill>
            </a:endParaRPr>
          </a:p>
          <a:p>
            <a:pPr>
              <a:lnSpc>
                <a:spcPct val="100000"/>
              </a:lnSpc>
              <a:spcBef>
                <a:spcPts val="1400"/>
              </a:spcBef>
            </a:pPr>
            <a:r>
              <a:rPr lang="en-US" sz="1600" dirty="0">
                <a:solidFill>
                  <a:schemeClr val="accent3">
                    <a:lumMod val="25000"/>
                  </a:schemeClr>
                </a:solidFill>
              </a:rPr>
              <a:t>Applying the best parameters to the test data, it achieved 94.4% accuracy score, with 92.3% precision and  100% recall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3" name="Picture 2">
            <a:extLst>
              <a:ext uri="{FF2B5EF4-FFF2-40B4-BE49-F238E27FC236}">
                <a16:creationId xmlns:a16="http://schemas.microsoft.com/office/drawing/2014/main" id="{B201C4DF-203F-95B4-83B9-0A2A66C999CC}"/>
              </a:ext>
            </a:extLst>
          </p:cNvPr>
          <p:cNvPicPr>
            <a:picLocks noChangeAspect="1"/>
          </p:cNvPicPr>
          <p:nvPr/>
        </p:nvPicPr>
        <p:blipFill>
          <a:blip r:embed="rId3"/>
          <a:stretch>
            <a:fillRect/>
          </a:stretch>
        </p:blipFill>
        <p:spPr>
          <a:xfrm>
            <a:off x="6791812" y="1563753"/>
            <a:ext cx="4332357" cy="3578335"/>
          </a:xfrm>
          <a:prstGeom prst="rect">
            <a:avLst/>
          </a:prstGeom>
        </p:spPr>
      </p:pic>
      <p:sp>
        <p:nvSpPr>
          <p:cNvPr id="6" name="Rectangle 1">
            <a:extLst>
              <a:ext uri="{FF2B5EF4-FFF2-40B4-BE49-F238E27FC236}">
                <a16:creationId xmlns:a16="http://schemas.microsoft.com/office/drawing/2014/main" id="{2BC891A5-E1BE-DF50-6956-E9255AB1BDCD}"/>
              </a:ext>
            </a:extLst>
          </p:cNvPr>
          <p:cNvSpPr>
            <a:spLocks noChangeArrowheads="1"/>
          </p:cNvSpPr>
          <p:nvPr/>
        </p:nvSpPr>
        <p:spPr bwMode="auto">
          <a:xfrm>
            <a:off x="0" y="159350"/>
            <a:ext cx="38472"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32933" y="1450622"/>
            <a:ext cx="9951156" cy="4775770"/>
          </a:xfrm>
          <a:prstGeom prst="rect">
            <a:avLst/>
          </a:prstGeom>
        </p:spPr>
        <p:txBody>
          <a:bodyPr lIns="91440" tIns="45720" rIns="91440" bIns="45720" anchor="t">
            <a:normAutofit/>
          </a:bodyPr>
          <a:lstStyle/>
          <a:p>
            <a:pPr>
              <a:lnSpc>
                <a:spcPct val="120000"/>
              </a:lnSpc>
              <a:spcBef>
                <a:spcPts val="1400"/>
              </a:spcBef>
            </a:pPr>
            <a:r>
              <a:rPr lang="en-US" sz="1400" dirty="0"/>
              <a:t>The landing success rate has improved significantly over the years, primarily due to advancements at Cape Canaveral SLC-40, which handles the majority of launches. This improvement is also evident across most orbit types</a:t>
            </a:r>
            <a:endParaRPr lang="en-US" sz="1400" dirty="0">
              <a:ea typeface="Calibri"/>
              <a:cs typeface="Calibri"/>
            </a:endParaRPr>
          </a:p>
          <a:p>
            <a:pPr>
              <a:lnSpc>
                <a:spcPct val="100000"/>
              </a:lnSpc>
              <a:spcBef>
                <a:spcPts val="1400"/>
              </a:spcBef>
            </a:pPr>
            <a:r>
              <a:rPr lang="en-US" sz="1400" dirty="0"/>
              <a:t>The primary orbit type has shifted from GTO and ISS in earlier flights to VLEO in later flights. VLEO missions typically carry heavier payloads and have a significantly higher landing success rate</a:t>
            </a:r>
            <a:endParaRPr lang="en-US" sz="1400" dirty="0">
              <a:ea typeface="Calibri"/>
              <a:cs typeface="Calibri"/>
            </a:endParaRPr>
          </a:p>
          <a:p>
            <a:pPr>
              <a:lnSpc>
                <a:spcPct val="120000"/>
              </a:lnSpc>
              <a:spcBef>
                <a:spcPts val="1400"/>
              </a:spcBef>
            </a:pPr>
            <a:r>
              <a:rPr lang="en-US" sz="1400" dirty="0"/>
              <a:t>Heavier payloads show a higher landing success rate. However, these launches also occurred in later flights, which had an overall improved landing rate. Therefore, it makes more sense to attribute the higher success rate to time and overall advancements rather than just the payload weight</a:t>
            </a:r>
          </a:p>
          <a:p>
            <a:pPr>
              <a:lnSpc>
                <a:spcPct val="120000"/>
              </a:lnSpc>
              <a:spcBef>
                <a:spcPts val="1400"/>
              </a:spcBef>
            </a:pPr>
            <a:r>
              <a:rPr lang="en-US" sz="1400" dirty="0">
                <a:ea typeface="Calibri"/>
                <a:cs typeface="Calibri"/>
              </a:rPr>
              <a:t>Boost FT, B4, and B5 are progressively newer booster versions over time. Within the timeframe of each type, certain payload ranges show higher landing success rates than others. For example, Booster FT has a significantly higher success rate in the 2,000 - 4,000 kg payload range, and Booster B4 has a much higher success rate (83%) for payloads under 5,000 kg</a:t>
            </a:r>
            <a:endParaRPr lang="en-US" altLang="en-US" sz="1400">
              <a:ea typeface="Calibri"/>
              <a:cs typeface="Calibri"/>
            </a:endParaRPr>
          </a:p>
          <a:p>
            <a:pPr>
              <a:lnSpc>
                <a:spcPct val="120000"/>
              </a:lnSpc>
              <a:spcBef>
                <a:spcPts val="1400"/>
              </a:spcBef>
            </a:pPr>
            <a:r>
              <a:rPr lang="en-US" sz="1400" dirty="0"/>
              <a:t>Among the four machine learning algorithms (Logistic Regression, Support Vector Machine, Decision Trees, and K-Nearest Neighbors), the Decision Tree model performed the best compared to the other algorithms used in this analysis. It achieved an accuracy score of 94.4% on the test data</a:t>
            </a:r>
            <a:endParaRPr lang="en-US" sz="1400" dirty="0">
              <a:ea typeface="Calibri"/>
              <a:cs typeface="Calibri"/>
            </a:endParaRPr>
          </a:p>
          <a:p>
            <a:pPr>
              <a:lnSpc>
                <a:spcPct val="100000"/>
              </a:lnSpc>
              <a:spcBef>
                <a:spcPts val="1400"/>
              </a:spcBef>
            </a:pPr>
            <a:r>
              <a:rPr lang="en-US" sz="1400" dirty="0"/>
              <a:t>The Decision Tree model demonstrated better predictive performance on the test data compared to the other three algorithms used in this analysis. However, due to the relatively small dataset, there is a risk of overfitting</a:t>
            </a:r>
          </a:p>
          <a:p>
            <a:pPr>
              <a:lnSpc>
                <a:spcPct val="100000"/>
              </a:lnSpc>
              <a:spcBef>
                <a:spcPts val="1400"/>
              </a:spcBef>
            </a:pPr>
            <a:endParaRPr lang="en-US" sz="1400" dirty="0">
              <a:solidFill>
                <a:schemeClr val="accent3">
                  <a:lumMod val="25000"/>
                </a:schemeClr>
              </a:solidFill>
              <a:ea typeface="Calibri"/>
              <a:cs typeface="Calibri"/>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75265" y="1674235"/>
            <a:ext cx="6374150" cy="4351338"/>
          </a:xfrm>
          <a:prstGeom prst="rect">
            <a:avLst/>
          </a:prstGeom>
        </p:spPr>
        <p:txBody>
          <a:bodyPr>
            <a:normAutofit lnSpcReduction="10000"/>
          </a:bodyPr>
          <a:lstStyle/>
          <a:p>
            <a:pPr algn="l">
              <a:buFont typeface="Arial" panose="020B0604020202020204" pitchFamily="34" charset="0"/>
              <a:buChar char="•"/>
            </a:pPr>
            <a:r>
              <a:rPr lang="en-US" sz="1000" b="1" i="0" dirty="0">
                <a:effectLst/>
              </a:rPr>
              <a:t>LEO</a:t>
            </a:r>
            <a:r>
              <a:rPr lang="en-US" sz="1000" b="0" i="0" dirty="0">
                <a:effectLst/>
              </a:rPr>
              <a:t>: Low Earth orbit (LEO)is an Earth-</a:t>
            </a:r>
            <a:r>
              <a:rPr lang="en-US" sz="1000" b="0" i="0" dirty="0" err="1">
                <a:effectLst/>
              </a:rPr>
              <a:t>centred</a:t>
            </a:r>
            <a:r>
              <a:rPr lang="en-US" sz="1000" b="0" i="0" dirty="0">
                <a:effectLst/>
              </a:rPr>
              <a:t> orbit with an altitude of 2,000 km (1,200 mi) or less (approximately one-third of the radius of Earth)</a:t>
            </a:r>
          </a:p>
          <a:p>
            <a:pPr algn="l">
              <a:buFont typeface="Arial" panose="020B0604020202020204" pitchFamily="34" charset="0"/>
              <a:buChar char="•"/>
            </a:pPr>
            <a:r>
              <a:rPr lang="en-US" sz="1000" b="1" i="0" dirty="0">
                <a:effectLst/>
              </a:rPr>
              <a:t>VLEO</a:t>
            </a:r>
            <a:r>
              <a:rPr lang="en-US" sz="1000" b="0" i="0" dirty="0">
                <a:effectLst/>
              </a:rPr>
              <a:t>: Very Low Earth Orbits (VLEO) can be defined as the orbits with a mean altitude below 450 km. </a:t>
            </a:r>
          </a:p>
          <a:p>
            <a:pPr algn="l">
              <a:buFont typeface="Arial" panose="020B0604020202020204" pitchFamily="34" charset="0"/>
              <a:buChar char="•"/>
            </a:pPr>
            <a:r>
              <a:rPr lang="en-US" sz="1000" b="1" i="0" dirty="0">
                <a:effectLst/>
              </a:rPr>
              <a:t>GTO</a:t>
            </a:r>
            <a:r>
              <a:rPr lang="en-US" sz="1000" b="0" i="0" dirty="0">
                <a:effectLst/>
              </a:rPr>
              <a:t> A geosynchronous orbit is a high Earth orbit that allows satellites to match Earth's rotation. </a:t>
            </a:r>
          </a:p>
          <a:p>
            <a:pPr algn="l">
              <a:buFont typeface="Arial" panose="020B0604020202020204" pitchFamily="34" charset="0"/>
              <a:buChar char="•"/>
            </a:pPr>
            <a:r>
              <a:rPr lang="en-US" sz="1000" b="1" i="0" dirty="0">
                <a:effectLst/>
              </a:rPr>
              <a:t>SSO (or SO)</a:t>
            </a:r>
            <a:r>
              <a:rPr lang="en-US" sz="1000" b="0" i="0" dirty="0">
                <a:effectLst/>
              </a:rPr>
              <a:t>: It is a Sun-synchronous orbit also called a </a:t>
            </a:r>
            <a:r>
              <a:rPr lang="en-US" sz="1000" b="0" i="0" dirty="0" err="1">
                <a:effectLst/>
              </a:rPr>
              <a:t>heliosynchronous</a:t>
            </a:r>
            <a:r>
              <a:rPr lang="en-US" sz="1000" b="0" i="0" dirty="0">
                <a:effectLst/>
              </a:rPr>
              <a:t> orbit is a nearly polar orbit around a planet, in which the satellite passes over any given point of the planet's surface at the same local mean solar time </a:t>
            </a:r>
          </a:p>
          <a:p>
            <a:pPr algn="l">
              <a:buFont typeface="Arial" panose="020B0604020202020204" pitchFamily="34" charset="0"/>
              <a:buChar char="•"/>
            </a:pPr>
            <a:r>
              <a:rPr lang="en-US" sz="1000" b="1" i="0" dirty="0">
                <a:effectLst/>
              </a:rPr>
              <a:t>ES-L1 </a:t>
            </a:r>
            <a:r>
              <a:rPr lang="en-US" sz="1000" b="0" i="0" dirty="0">
                <a:effectLst/>
              </a:rPr>
              <a:t>:At the Lagrange points the gravitational forces of the two large bodies cancel out in such a way that a small object placed in orbit there is in equilibrium relative to the center of mass of the large bodies. L1 is one such point between the sun and the earth</a:t>
            </a:r>
          </a:p>
          <a:p>
            <a:pPr algn="l">
              <a:buFont typeface="Arial" panose="020B0604020202020204" pitchFamily="34" charset="0"/>
              <a:buChar char="•"/>
            </a:pPr>
            <a:r>
              <a:rPr lang="en-US" sz="1000" b="1" i="0" dirty="0">
                <a:effectLst/>
              </a:rPr>
              <a:t>HEO</a:t>
            </a:r>
            <a:r>
              <a:rPr lang="en-US" sz="1000" b="0" i="0" dirty="0">
                <a:effectLst/>
              </a:rPr>
              <a:t> A highly elliptical orbit, is an elliptic orbit with high eccentricity, usually referring to one around Earth</a:t>
            </a:r>
          </a:p>
          <a:p>
            <a:pPr algn="l">
              <a:buFont typeface="Arial" panose="020B0604020202020204" pitchFamily="34" charset="0"/>
              <a:buChar char="•"/>
            </a:pPr>
            <a:r>
              <a:rPr lang="en-US" sz="1000" b="1" i="0" dirty="0">
                <a:effectLst/>
              </a:rPr>
              <a:t>ISS </a:t>
            </a:r>
            <a:r>
              <a:rPr lang="en-US" sz="1000" b="0" i="0" dirty="0">
                <a:effectLst/>
              </a:rPr>
              <a:t>A modular space station (habitable artificial satellite) in low Earth orbit. It is a multinational collaborative project between five participating space agencies: NASA (United States), Roscosmos (Russia), JAXA (Japan), ESA (Europe), and CSA (Canada)</a:t>
            </a:r>
          </a:p>
          <a:p>
            <a:pPr algn="l">
              <a:buFont typeface="Arial" panose="020B0604020202020204" pitchFamily="34" charset="0"/>
              <a:buChar char="•"/>
            </a:pPr>
            <a:r>
              <a:rPr lang="en-US" sz="1000" b="1" i="0" dirty="0">
                <a:effectLst/>
              </a:rPr>
              <a:t>MEO </a:t>
            </a:r>
            <a:r>
              <a:rPr lang="en-US" sz="1000" b="0" i="0" dirty="0">
                <a:effectLst/>
              </a:rPr>
              <a:t>Geocentric orbits ranging in altitude from 2,000 km (1,200 mi) to just below geosynchronous orbit at 35,786 kilometers (22,236 mi). Also known as an intermediate circular orbit. </a:t>
            </a:r>
          </a:p>
          <a:p>
            <a:pPr algn="l">
              <a:buFont typeface="Arial" panose="020B0604020202020204" pitchFamily="34" charset="0"/>
              <a:buChar char="•"/>
            </a:pPr>
            <a:r>
              <a:rPr lang="en-US" sz="1000" b="1" i="0" dirty="0">
                <a:effectLst/>
              </a:rPr>
              <a:t>HEO </a:t>
            </a:r>
            <a:r>
              <a:rPr lang="en-US" sz="1000" b="0" i="0" dirty="0">
                <a:effectLst/>
              </a:rPr>
              <a:t>Geocentric orbits above the altitude of geosynchronous orbit (35,786 km or 22,236 mi) </a:t>
            </a:r>
          </a:p>
          <a:p>
            <a:pPr algn="l">
              <a:buFont typeface="Arial" panose="020B0604020202020204" pitchFamily="34" charset="0"/>
              <a:buChar char="•"/>
            </a:pPr>
            <a:r>
              <a:rPr lang="en-US" sz="1000" b="1" i="0" dirty="0">
                <a:effectLst/>
              </a:rPr>
              <a:t>GEO </a:t>
            </a:r>
            <a:r>
              <a:rPr lang="en-US" sz="1000" b="0" i="0" dirty="0">
                <a:effectLst/>
              </a:rPr>
              <a:t>It is a circular geosynchronous orbit 35,786 </a:t>
            </a:r>
            <a:r>
              <a:rPr lang="en-US" sz="1000" b="0" i="0" dirty="0" err="1">
                <a:effectLst/>
              </a:rPr>
              <a:t>kilometres</a:t>
            </a:r>
            <a:r>
              <a:rPr lang="en-US" sz="1000" b="0" i="0" dirty="0">
                <a:effectLst/>
              </a:rPr>
              <a:t> (22,236 miles) above Earth's equator and following the direction of Earth's rotation</a:t>
            </a:r>
          </a:p>
          <a:p>
            <a:pPr algn="l">
              <a:buFont typeface="Arial" panose="020B0604020202020204" pitchFamily="34" charset="0"/>
              <a:buChar char="•"/>
            </a:pPr>
            <a:r>
              <a:rPr lang="en-US" sz="1000" b="1" i="0" dirty="0">
                <a:effectLst/>
              </a:rPr>
              <a:t>PO </a:t>
            </a:r>
            <a:r>
              <a:rPr lang="en-US" sz="1000" b="0" i="0" dirty="0">
                <a:effectLst/>
              </a:rPr>
              <a:t>It is one type of satellites in which a satellite passes above or nearly above both poles of the body being orbited (usually a planet such as the Earth</a:t>
            </a:r>
          </a:p>
          <a:p>
            <a:pPr>
              <a:lnSpc>
                <a:spcPct val="100000"/>
              </a:lnSpc>
              <a:spcBef>
                <a:spcPts val="1400"/>
              </a:spcBef>
            </a:pPr>
            <a:r>
              <a:rPr lang="en-US" sz="1000" dirty="0">
                <a:solidFill>
                  <a:schemeClr val="accent3">
                    <a:lumMod val="25000"/>
                  </a:schemeClr>
                </a:solidFill>
              </a:rPr>
              <a:t>From: https://labs.cognitiveclass.ai/v2/tools/jupyterlab?ulid=ulid-3ee2ae0b10b4321e8e614ad076b2bf3ed4892296</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pic>
        <p:nvPicPr>
          <p:cNvPr id="3" name="Picture 2">
            <a:extLst>
              <a:ext uri="{FF2B5EF4-FFF2-40B4-BE49-F238E27FC236}">
                <a16:creationId xmlns:a16="http://schemas.microsoft.com/office/drawing/2014/main" id="{6702B9EE-36AB-2ED3-CA72-4F011CA6C44A}"/>
              </a:ext>
            </a:extLst>
          </p:cNvPr>
          <p:cNvPicPr>
            <a:picLocks noChangeAspect="1"/>
          </p:cNvPicPr>
          <p:nvPr/>
        </p:nvPicPr>
        <p:blipFill>
          <a:blip r:embed="rId4"/>
          <a:stretch>
            <a:fillRect/>
          </a:stretch>
        </p:blipFill>
        <p:spPr>
          <a:xfrm>
            <a:off x="7407298" y="1859522"/>
            <a:ext cx="3598394" cy="264614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3094"/>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rgbClr val="0B49CB"/>
                </a:solidFill>
                <a:latin typeface="Abadi"/>
              </a:rPr>
              <a:t>Executive Summary</a:t>
            </a:r>
            <a:endParaRPr lang="en-US" dirty="0"/>
          </a:p>
          <a:p>
            <a:pPr indent="0">
              <a:lnSpc>
                <a:spcPct val="100000"/>
              </a:lnSpc>
              <a:spcBef>
                <a:spcPts val="1400"/>
              </a:spcBef>
            </a:pPr>
            <a:r>
              <a:rPr lang="en-US" sz="1800" dirty="0">
                <a:solidFill>
                  <a:schemeClr val="accent3">
                    <a:lumMod val="25000"/>
                  </a:schemeClr>
                </a:solidFill>
                <a:latin typeface="Abadi"/>
              </a:rPr>
              <a:t> Data collection methodology:</a:t>
            </a:r>
          </a:p>
          <a:p>
            <a:pPr lvl="1" indent="0">
              <a:lnSpc>
                <a:spcPct val="100000"/>
              </a:lnSpc>
              <a:spcBef>
                <a:spcPts val="1400"/>
              </a:spcBef>
              <a:buFont typeface="Courier New"/>
              <a:buChar char="o"/>
            </a:pPr>
            <a:r>
              <a:rPr lang="en-US" sz="1200" dirty="0">
                <a:solidFill>
                  <a:schemeClr val="tx1"/>
                </a:solidFill>
                <a:latin typeface="Abadi"/>
              </a:rPr>
              <a:t> Historical Falcon 9 launch and landing data at SpaceX API and Wikipedia page</a:t>
            </a:r>
            <a:endParaRPr lang="en-US" sz="1200" dirty="0">
              <a:solidFill>
                <a:schemeClr val="tx1"/>
              </a:solidFill>
            </a:endParaRPr>
          </a:p>
          <a:p>
            <a:pPr lvl="1" indent="0">
              <a:lnSpc>
                <a:spcPct val="100000"/>
              </a:lnSpc>
              <a:spcBef>
                <a:spcPts val="1400"/>
              </a:spcBef>
              <a:buFont typeface="Courier New"/>
              <a:buChar char="o"/>
            </a:pPr>
            <a:r>
              <a:rPr lang="en-US" sz="1200" dirty="0">
                <a:solidFill>
                  <a:schemeClr val="accent3">
                    <a:lumMod val="25000"/>
                  </a:schemeClr>
                </a:solidFill>
                <a:latin typeface="Abadi"/>
              </a:rPr>
              <a:t> Perform data wrangling, using Python libraries requests, </a:t>
            </a:r>
            <a:r>
              <a:rPr lang="en-US" sz="1200" dirty="0" err="1">
                <a:solidFill>
                  <a:schemeClr val="accent3">
                    <a:lumMod val="25000"/>
                  </a:schemeClr>
                </a:solidFill>
                <a:latin typeface="Abadi"/>
              </a:rPr>
              <a:t>BeautifulSoup</a:t>
            </a:r>
            <a:r>
              <a:rPr lang="en-US" sz="1200" dirty="0">
                <a:solidFill>
                  <a:schemeClr val="accent3">
                    <a:lumMod val="25000"/>
                  </a:schemeClr>
                </a:solidFill>
                <a:latin typeface="Abadi"/>
              </a:rPr>
              <a:t>, Pandas etc.</a:t>
            </a:r>
          </a:p>
          <a:p>
            <a:pPr indent="0">
              <a:lnSpc>
                <a:spcPct val="100000"/>
              </a:lnSpc>
              <a:spcBef>
                <a:spcPts val="1400"/>
              </a:spcBef>
            </a:pPr>
            <a:r>
              <a:rPr lang="en-US" sz="1800" dirty="0">
                <a:solidFill>
                  <a:schemeClr val="accent3">
                    <a:lumMod val="25000"/>
                  </a:schemeClr>
                </a:solidFill>
                <a:latin typeface="Abadi"/>
              </a:rPr>
              <a:t> Perform exploratory data analysis (EDA) using visualization and SQL</a:t>
            </a:r>
          </a:p>
          <a:p>
            <a:pPr indent="0">
              <a:lnSpc>
                <a:spcPct val="100000"/>
              </a:lnSpc>
              <a:spcBef>
                <a:spcPts val="1400"/>
              </a:spcBef>
            </a:pPr>
            <a:r>
              <a:rPr lang="en-US" sz="1800" dirty="0">
                <a:solidFill>
                  <a:schemeClr val="accent3">
                    <a:lumMod val="25000"/>
                  </a:schemeClr>
                </a:solidFill>
                <a:latin typeface="Abadi"/>
              </a:rPr>
              <a:t> 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indent="0">
              <a:lnSpc>
                <a:spcPct val="100000"/>
              </a:lnSpc>
              <a:spcBef>
                <a:spcPts val="1400"/>
              </a:spcBef>
            </a:pPr>
            <a:r>
              <a:rPr lang="en-US" sz="1800" dirty="0">
                <a:solidFill>
                  <a:schemeClr val="accent3">
                    <a:lumMod val="25000"/>
                  </a:schemeClr>
                </a:solidFill>
                <a:latin typeface="Abadi"/>
              </a:rPr>
              <a:t> Perform predictive analysis using classification models</a:t>
            </a:r>
          </a:p>
          <a:p>
            <a:pPr lvl="1" indent="0">
              <a:lnSpc>
                <a:spcPct val="100000"/>
              </a:lnSpc>
              <a:spcBef>
                <a:spcPts val="1400"/>
              </a:spcBef>
              <a:buFont typeface="Courier New"/>
              <a:buChar char="o"/>
            </a:pPr>
            <a:r>
              <a:rPr lang="en-US" sz="1200" dirty="0">
                <a:solidFill>
                  <a:schemeClr val="accent3">
                    <a:lumMod val="25000"/>
                  </a:schemeClr>
                </a:solidFill>
                <a:latin typeface="Abadi"/>
              </a:rPr>
              <a:t> Logistic Regression, SVM, Decision Trees and K nearest Neighbors</a:t>
            </a:r>
          </a:p>
          <a:p>
            <a:pPr lvl="1" indent="0">
              <a:lnSpc>
                <a:spcPct val="100000"/>
              </a:lnSpc>
              <a:spcBef>
                <a:spcPts val="1400"/>
              </a:spcBef>
              <a:buFont typeface="Courier New"/>
              <a:buChar char="o"/>
            </a:pPr>
            <a:r>
              <a:rPr lang="en-US" sz="1200" dirty="0">
                <a:solidFill>
                  <a:schemeClr val="accent3">
                    <a:lumMod val="25000"/>
                  </a:schemeClr>
                </a:solidFill>
                <a:latin typeface="Abadi"/>
              </a:rPr>
              <a:t> Standardization feature scaling; Train/test split </a:t>
            </a:r>
          </a:p>
          <a:p>
            <a:pPr lvl="1" indent="0">
              <a:lnSpc>
                <a:spcPct val="100000"/>
              </a:lnSpc>
              <a:spcBef>
                <a:spcPts val="1400"/>
              </a:spcBef>
              <a:buFont typeface="Courier New"/>
              <a:buChar char="o"/>
            </a:pPr>
            <a:r>
              <a:rPr lang="en-US" sz="1200" dirty="0">
                <a:solidFill>
                  <a:schemeClr val="accent3">
                    <a:lumMod val="25000"/>
                  </a:schemeClr>
                </a:solidFill>
                <a:latin typeface="Abadi"/>
              </a:rPr>
              <a:t>  </a:t>
            </a:r>
            <a:r>
              <a:rPr lang="en-US" sz="1200" dirty="0" err="1">
                <a:solidFill>
                  <a:schemeClr val="accent3">
                    <a:lumMod val="25000"/>
                  </a:schemeClr>
                </a:solidFill>
                <a:latin typeface="Abadi"/>
              </a:rPr>
              <a:t>GridSearchCV</a:t>
            </a:r>
            <a:r>
              <a:rPr lang="en-US" sz="1200" dirty="0">
                <a:solidFill>
                  <a:schemeClr val="accent3">
                    <a:lumMod val="25000"/>
                  </a:schemeClr>
                </a:solidFill>
                <a:latin typeface="Abadi"/>
              </a:rPr>
              <a:t>() to tune hyperparameters and cross validation </a:t>
            </a:r>
          </a:p>
          <a:p>
            <a:pPr lvl="1" indent="0">
              <a:lnSpc>
                <a:spcPct val="100000"/>
              </a:lnSpc>
              <a:spcBef>
                <a:spcPts val="1400"/>
              </a:spcBef>
              <a:buFont typeface="Courier New"/>
              <a:buChar char="o"/>
            </a:pPr>
            <a:r>
              <a:rPr lang="en-US" sz="1200" dirty="0">
                <a:solidFill>
                  <a:schemeClr val="accent3">
                    <a:lumMod val="25000"/>
                  </a:schemeClr>
                </a:solidFill>
                <a:latin typeface="Abadi"/>
              </a:rPr>
              <a:t> Evaluated with accuracy score and confusion matrix  </a:t>
            </a:r>
          </a:p>
          <a:p>
            <a:pPr lvl="1" indent="0">
              <a:lnSpc>
                <a:spcPct val="100000"/>
              </a:lnSpc>
              <a:spcBef>
                <a:spcPts val="1400"/>
              </a:spcBef>
              <a:buFont typeface="Courier New"/>
              <a:buChar char="o"/>
            </a:pPr>
            <a:endParaRPr lang="en-US" sz="1100" dirty="0">
              <a:solidFill>
                <a:srgbClr val="767171"/>
              </a:solidFill>
              <a:latin typeface="system-ui"/>
            </a:endParaRPr>
          </a:p>
          <a:p>
            <a:pPr lvl="1" indent="0">
              <a:lnSpc>
                <a:spcPct val="100000"/>
              </a:lnSpc>
              <a:spcBef>
                <a:spcPts val="1400"/>
              </a:spcBef>
              <a:buFont typeface="Courier New"/>
              <a:buChar char="o"/>
            </a:pPr>
            <a:endParaRPr lang="en-US" sz="1200" dirty="0">
              <a:solidFill>
                <a:schemeClr val="bg2">
                  <a:lumMod val="50000"/>
                </a:schemeClr>
              </a:solidFill>
              <a:latin typeface="Abadi"/>
            </a:endParaRPr>
          </a:p>
          <a:p>
            <a:pPr lvl="1" indent="0">
              <a:lnSpc>
                <a:spcPct val="100000"/>
              </a:lnSpc>
              <a:spcBef>
                <a:spcPts val="1400"/>
              </a:spcBef>
              <a:buFont typeface="Courier New"/>
              <a:buChar char="o"/>
            </a:pPr>
            <a:endParaRPr lang="en-US" sz="1600" dirty="0">
              <a:solidFill>
                <a:srgbClr val="767171"/>
              </a:solidFill>
              <a:latin typeface="Abadi"/>
            </a:endParaRPr>
          </a:p>
          <a:p>
            <a:pPr indent="0">
              <a:lnSpc>
                <a:spcPct val="100000"/>
              </a:lnSpc>
              <a:spcBef>
                <a:spcPts val="1400"/>
              </a:spcBef>
            </a:pPr>
            <a:endParaRPr lang="en-US" sz="8800" dirty="0">
              <a:solidFill>
                <a:srgbClr val="292929"/>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34696"/>
            <a:ext cx="10515600" cy="4351338"/>
          </a:xfrm>
          <a:prstGeom prst="rect">
            <a:avLst/>
          </a:prstGeom>
        </p:spPr>
        <p:txBody>
          <a:bodyPr lIns="91440" tIns="45720" rIns="91440" bIns="45720" anchor="t"/>
          <a:lstStyle/>
          <a:p>
            <a:pPr marL="0" indent="0">
              <a:lnSpc>
                <a:spcPct val="100000"/>
              </a:lnSpc>
              <a:spcBef>
                <a:spcPts val="1400"/>
              </a:spcBef>
              <a:buNone/>
            </a:pPr>
            <a:endParaRPr lang="en-US" sz="2000">
              <a:latin typeface="Abadi"/>
            </a:endParaRPr>
          </a:p>
          <a:p>
            <a:pPr marL="0" indent="0" algn="ctr">
              <a:lnSpc>
                <a:spcPct val="100000"/>
              </a:lnSpc>
              <a:spcBef>
                <a:spcPts val="1400"/>
              </a:spcBef>
              <a:buNone/>
            </a:pPr>
            <a:endParaRPr lang="en-US" sz="2000">
              <a:solidFill>
                <a:srgbClr val="292929"/>
              </a:solidFill>
              <a:latin typeface="Calibri" panose="020F0502020204030204"/>
              <a:ea typeface="Calibr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3" name="Rectangle: Rounded Corners 2">
            <a:extLst>
              <a:ext uri="{FF2B5EF4-FFF2-40B4-BE49-F238E27FC236}">
                <a16:creationId xmlns:a16="http://schemas.microsoft.com/office/drawing/2014/main" id="{7EF17189-C118-A168-8BC3-CFB4EA0C7EE3}"/>
              </a:ext>
            </a:extLst>
          </p:cNvPr>
          <p:cNvSpPr/>
          <p:nvPr/>
        </p:nvSpPr>
        <p:spPr>
          <a:xfrm>
            <a:off x="2446811" y="3334987"/>
            <a:ext cx="2592779" cy="147451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43000" lvl="2">
              <a:spcBef>
                <a:spcPts val="1400"/>
              </a:spcBef>
            </a:pPr>
            <a:endParaRPr lang="en-US" sz="1200">
              <a:solidFill>
                <a:srgbClr val="000000"/>
              </a:solidFill>
              <a:latin typeface="Abadi"/>
              <a:ea typeface="Calibri" panose="020F0502020204030204"/>
              <a:cs typeface="Calibri" panose="020F0502020204030204"/>
            </a:endParaRPr>
          </a:p>
          <a:p>
            <a:pPr marL="1143000" lvl="2">
              <a:spcBef>
                <a:spcPts val="1400"/>
              </a:spcBef>
            </a:pPr>
            <a:endParaRPr lang="en-US" sz="1200">
              <a:solidFill>
                <a:srgbClr val="000000"/>
              </a:solidFill>
              <a:latin typeface="Abadi"/>
              <a:ea typeface="Calibri" panose="020F0502020204030204"/>
              <a:cs typeface="Calibri" panose="020F0502020204030204"/>
            </a:endParaRPr>
          </a:p>
        </p:txBody>
      </p:sp>
      <p:sp>
        <p:nvSpPr>
          <p:cNvPr id="4" name="Rectangle: Rounded Corners 3">
            <a:extLst>
              <a:ext uri="{FF2B5EF4-FFF2-40B4-BE49-F238E27FC236}">
                <a16:creationId xmlns:a16="http://schemas.microsoft.com/office/drawing/2014/main" id="{DA44CEB2-E4C1-AAF4-FB80-D4CA7D71054B}"/>
              </a:ext>
            </a:extLst>
          </p:cNvPr>
          <p:cNvSpPr/>
          <p:nvPr/>
        </p:nvSpPr>
        <p:spPr>
          <a:xfrm>
            <a:off x="5903025" y="3334985"/>
            <a:ext cx="2592779" cy="1474519"/>
          </a:xfrm>
          <a:prstGeom prst="roundRect">
            <a:avLst/>
          </a:prstGeom>
          <a:solidFill>
            <a:schemeClr val="bg1">
              <a:lumMod val="85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84ECCF-72A7-6F63-E043-E100C1C48293}"/>
              </a:ext>
            </a:extLst>
          </p:cNvPr>
          <p:cNvSpPr txBox="1"/>
          <p:nvPr/>
        </p:nvSpPr>
        <p:spPr>
          <a:xfrm>
            <a:off x="2730499" y="3874324"/>
            <a:ext cx="20265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Abadi"/>
              </a:rPr>
              <a:t>SpaceX API </a:t>
            </a:r>
            <a:endParaRPr lang="en-US" sz="2000">
              <a:latin typeface="Abadi"/>
              <a:ea typeface="Calibri" panose="020F0502020204030204"/>
              <a:cs typeface="Calibri" panose="020F0502020204030204"/>
            </a:endParaRPr>
          </a:p>
        </p:txBody>
      </p:sp>
      <p:sp>
        <p:nvSpPr>
          <p:cNvPr id="10" name="TextBox 9">
            <a:extLst>
              <a:ext uri="{FF2B5EF4-FFF2-40B4-BE49-F238E27FC236}">
                <a16:creationId xmlns:a16="http://schemas.microsoft.com/office/drawing/2014/main" id="{0ABEBA4E-629D-B638-896F-1D9037E20AFA}"/>
              </a:ext>
            </a:extLst>
          </p:cNvPr>
          <p:cNvSpPr txBox="1"/>
          <p:nvPr/>
        </p:nvSpPr>
        <p:spPr>
          <a:xfrm>
            <a:off x="6116618" y="3885870"/>
            <a:ext cx="21548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Abadi"/>
              </a:rPr>
              <a:t>wikipedia.com</a:t>
            </a:r>
            <a:endParaRPr lang="en-US" sz="2000">
              <a:ea typeface="Calibri"/>
              <a:cs typeface="Calibri"/>
            </a:endParaRPr>
          </a:p>
        </p:txBody>
      </p:sp>
      <p:sp>
        <p:nvSpPr>
          <p:cNvPr id="11" name="TextBox 10">
            <a:extLst>
              <a:ext uri="{FF2B5EF4-FFF2-40B4-BE49-F238E27FC236}">
                <a16:creationId xmlns:a16="http://schemas.microsoft.com/office/drawing/2014/main" id="{3989F3EA-5445-BC3B-65E7-2E1A1AFD796A}"/>
              </a:ext>
            </a:extLst>
          </p:cNvPr>
          <p:cNvSpPr txBox="1"/>
          <p:nvPr/>
        </p:nvSpPr>
        <p:spPr>
          <a:xfrm>
            <a:off x="2445986" y="4991759"/>
            <a:ext cx="27964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a:rPr>
              <a:t>api.spacexdata.com/v4/launches/past</a:t>
            </a:r>
            <a:endParaRPr lang="en-US">
              <a:ea typeface="Calibri" panose="020F0502020204030204"/>
              <a:cs typeface="Calibri" panose="020F0502020204030204"/>
            </a:endParaRPr>
          </a:p>
        </p:txBody>
      </p:sp>
      <p:sp>
        <p:nvSpPr>
          <p:cNvPr id="13" name="TextBox 12">
            <a:extLst>
              <a:ext uri="{FF2B5EF4-FFF2-40B4-BE49-F238E27FC236}">
                <a16:creationId xmlns:a16="http://schemas.microsoft.com/office/drawing/2014/main" id="{4BEA4355-2F3A-2D18-C3A9-010C7B01865B}"/>
              </a:ext>
            </a:extLst>
          </p:cNvPr>
          <p:cNvSpPr txBox="1"/>
          <p:nvPr/>
        </p:nvSpPr>
        <p:spPr>
          <a:xfrm>
            <a:off x="5845299" y="4991759"/>
            <a:ext cx="27032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121619"/>
                </a:solidFill>
                <a:latin typeface="Abadi"/>
                <a:hlinkClick r:id="rId3">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US">
              <a:solidFill>
                <a:srgbClr val="121619"/>
              </a:solidFill>
              <a:ea typeface="Calibri" panose="020F0502020204030204"/>
              <a:cs typeface="Calibri" panose="020F0502020204030204"/>
              <a:hlinkClick r:id="rId3">
                <a:extLst>
                  <a:ext uri="{A12FA001-AC4F-418D-AE19-62706E023703}">
                    <ahyp:hlinkClr xmlns:ahyp="http://schemas.microsoft.com/office/drawing/2018/hyperlinkcolor" val="tx"/>
                  </a:ext>
                </a:extLst>
              </a:hlinkClick>
            </a:endParaRPr>
          </a:p>
        </p:txBody>
      </p:sp>
      <p:cxnSp>
        <p:nvCxnSpPr>
          <p:cNvPr id="14" name="Straight Arrow Connector 13">
            <a:extLst>
              <a:ext uri="{FF2B5EF4-FFF2-40B4-BE49-F238E27FC236}">
                <a16:creationId xmlns:a16="http://schemas.microsoft.com/office/drawing/2014/main" id="{B1F9773C-741D-DA6D-3BF5-CE7ED9ADD9FB}"/>
              </a:ext>
            </a:extLst>
          </p:cNvPr>
          <p:cNvCxnSpPr/>
          <p:nvPr/>
        </p:nvCxnSpPr>
        <p:spPr>
          <a:xfrm flipV="1">
            <a:off x="4506025" y="2773381"/>
            <a:ext cx="708395" cy="54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E58CDF-3EDC-9284-B989-663E18588C74}"/>
              </a:ext>
            </a:extLst>
          </p:cNvPr>
          <p:cNvCxnSpPr>
            <a:cxnSpLocks/>
          </p:cNvCxnSpPr>
          <p:nvPr/>
        </p:nvCxnSpPr>
        <p:spPr>
          <a:xfrm flipH="1" flipV="1">
            <a:off x="5550062" y="2791523"/>
            <a:ext cx="733962" cy="529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Snipped 15">
            <a:extLst>
              <a:ext uri="{FF2B5EF4-FFF2-40B4-BE49-F238E27FC236}">
                <a16:creationId xmlns:a16="http://schemas.microsoft.com/office/drawing/2014/main" id="{55EC053F-DF7C-802C-ED23-A2213BFFCCB1}"/>
              </a:ext>
            </a:extLst>
          </p:cNvPr>
          <p:cNvSpPr/>
          <p:nvPr/>
        </p:nvSpPr>
        <p:spPr>
          <a:xfrm>
            <a:off x="2843480" y="2137558"/>
            <a:ext cx="5343896" cy="616031"/>
          </a:xfrm>
          <a:prstGeom prst="snip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latin typeface="Abadi"/>
              </a:rPr>
              <a:t>Historical Falcon 9 launch and landing data</a:t>
            </a:r>
            <a:endParaRPr lang="en-US">
              <a:solidFill>
                <a:schemeClr val="bg1"/>
              </a:solidFill>
              <a:ea typeface="Calibri"/>
              <a:cs typeface="Calibr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9182886-96AD-2867-3354-F2DC48B4A34E}"/>
              </a:ext>
            </a:extLst>
          </p:cNvPr>
          <p:cNvSpPr/>
          <p:nvPr/>
        </p:nvSpPr>
        <p:spPr>
          <a:xfrm>
            <a:off x="6546193" y="1365635"/>
            <a:ext cx="2246971" cy="394179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6310" y="5619296"/>
            <a:ext cx="11271476" cy="40685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err="1">
                <a:ea typeface="+mn-lt"/>
                <a:cs typeface="+mn-lt"/>
              </a:rPr>
              <a:t>Github</a:t>
            </a:r>
            <a:r>
              <a:rPr lang="en-US" sz="1600">
                <a:ea typeface="+mn-lt"/>
                <a:cs typeface="+mn-lt"/>
              </a:rPr>
              <a:t> </a:t>
            </a:r>
            <a:r>
              <a:rPr lang="en-US" sz="1600" err="1">
                <a:ea typeface="+mn-lt"/>
                <a:cs typeface="+mn-lt"/>
              </a:rPr>
              <a:t>url</a:t>
            </a:r>
            <a:r>
              <a:rPr lang="en-US" sz="1600">
                <a:ea typeface="+mn-lt"/>
                <a:cs typeface="+mn-lt"/>
              </a:rPr>
              <a:t>: https://github.com/jmin2024/IBM_capstone/blob/main/jupyter-labs-spacex-data-collection-api.ipynb</a:t>
            </a:r>
            <a:endParaRPr lang="en-US" sz="1600">
              <a:ea typeface="Calibr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 </a:t>
            </a:r>
            <a:endParaRPr lang="en-US"/>
          </a:p>
        </p:txBody>
      </p:sp>
      <p:sp>
        <p:nvSpPr>
          <p:cNvPr id="2" name="Rectangle: Rounded Corners 1">
            <a:extLst>
              <a:ext uri="{FF2B5EF4-FFF2-40B4-BE49-F238E27FC236}">
                <a16:creationId xmlns:a16="http://schemas.microsoft.com/office/drawing/2014/main" id="{C4F8C00E-B4A9-012C-6484-7E82D308FD08}"/>
              </a:ext>
            </a:extLst>
          </p:cNvPr>
          <p:cNvSpPr/>
          <p:nvPr/>
        </p:nvSpPr>
        <p:spPr>
          <a:xfrm rot="10800000" flipV="1">
            <a:off x="8958528" y="3588663"/>
            <a:ext cx="2596177" cy="38096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ea typeface="+mn-lt"/>
                <a:cs typeface="+mn-lt"/>
              </a:rPr>
              <a:t>api.spacexdata.com/v4/payloads</a:t>
            </a:r>
            <a:endParaRPr lang="en-US">
              <a:solidFill>
                <a:schemeClr val="tx1"/>
              </a:solidFill>
              <a:ea typeface="+mn-lt"/>
              <a:cs typeface="+mn-lt"/>
            </a:endParaRPr>
          </a:p>
        </p:txBody>
      </p:sp>
      <p:sp>
        <p:nvSpPr>
          <p:cNvPr id="7" name="Rectangle: Rounded Corners 6">
            <a:extLst>
              <a:ext uri="{FF2B5EF4-FFF2-40B4-BE49-F238E27FC236}">
                <a16:creationId xmlns:a16="http://schemas.microsoft.com/office/drawing/2014/main" id="{8DEEAD1E-98A8-0199-A9C7-3A5F25346147}"/>
              </a:ext>
            </a:extLst>
          </p:cNvPr>
          <p:cNvSpPr/>
          <p:nvPr/>
        </p:nvSpPr>
        <p:spPr>
          <a:xfrm rot="10800000" flipV="1">
            <a:off x="8957213" y="2480145"/>
            <a:ext cx="2475749" cy="36454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ea typeface="+mn-lt"/>
                <a:cs typeface="+mn-lt"/>
              </a:rPr>
              <a:t>api.spacexdata.com/v4/rockets</a:t>
            </a:r>
            <a:endParaRPr lang="en-US">
              <a:solidFill>
                <a:schemeClr val="tx1"/>
              </a:solidFill>
              <a:ea typeface="+mn-lt"/>
              <a:cs typeface="+mn-lt"/>
            </a:endParaRPr>
          </a:p>
        </p:txBody>
      </p:sp>
      <p:sp>
        <p:nvSpPr>
          <p:cNvPr id="9" name="Rectangle: Rounded Corners 8">
            <a:extLst>
              <a:ext uri="{FF2B5EF4-FFF2-40B4-BE49-F238E27FC236}">
                <a16:creationId xmlns:a16="http://schemas.microsoft.com/office/drawing/2014/main" id="{4A0F7DB3-2FF7-7E26-C24F-D382878A0D6F}"/>
              </a:ext>
            </a:extLst>
          </p:cNvPr>
          <p:cNvSpPr/>
          <p:nvPr/>
        </p:nvSpPr>
        <p:spPr>
          <a:xfrm rot="10800000" flipV="1">
            <a:off x="8955592" y="3000249"/>
            <a:ext cx="2794097" cy="3639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000000"/>
              </a:solidFill>
              <a:ea typeface="+mn-lt"/>
              <a:cs typeface="+mn-lt"/>
            </a:endParaRPr>
          </a:p>
          <a:p>
            <a:r>
              <a:rPr lang="en-US" sz="1400">
                <a:solidFill>
                  <a:srgbClr val="000000"/>
                </a:solidFill>
                <a:ea typeface="+mn-lt"/>
                <a:cs typeface="+mn-lt"/>
              </a:rPr>
              <a:t>api.spacexdata.com/v4/launchpads</a:t>
            </a:r>
          </a:p>
          <a:p>
            <a:pPr algn="ctr"/>
            <a:endParaRPr lang="en-US" sz="1400">
              <a:ea typeface="+mn-lt"/>
              <a:cs typeface="+mn-lt"/>
            </a:endParaRPr>
          </a:p>
        </p:txBody>
      </p:sp>
      <p:sp>
        <p:nvSpPr>
          <p:cNvPr id="8" name="TextBox 7">
            <a:extLst>
              <a:ext uri="{FF2B5EF4-FFF2-40B4-BE49-F238E27FC236}">
                <a16:creationId xmlns:a16="http://schemas.microsoft.com/office/drawing/2014/main" id="{DD41644D-DF12-04C4-DB4D-1CF22BB31955}"/>
              </a:ext>
            </a:extLst>
          </p:cNvPr>
          <p:cNvSpPr txBox="1"/>
          <p:nvPr/>
        </p:nvSpPr>
        <p:spPr>
          <a:xfrm>
            <a:off x="7229569" y="2854078"/>
            <a:ext cx="920507" cy="64633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Longitude</a:t>
            </a:r>
            <a:endParaRPr lang="en-US"/>
          </a:p>
          <a:p>
            <a:pPr algn="ctr"/>
            <a:r>
              <a:rPr lang="en-US" sz="1200">
                <a:ea typeface="+mn-lt"/>
                <a:cs typeface="+mn-lt"/>
              </a:rPr>
              <a:t>Latitude</a:t>
            </a:r>
          </a:p>
          <a:p>
            <a:pPr algn="ctr"/>
            <a:r>
              <a:rPr lang="en-US" sz="1200" err="1">
                <a:ea typeface="+mn-lt"/>
                <a:cs typeface="+mn-lt"/>
              </a:rPr>
              <a:t>LaunchSite</a:t>
            </a:r>
            <a:endParaRPr lang="en-US" sz="1200">
              <a:ea typeface="+mn-lt"/>
              <a:cs typeface="+mn-lt"/>
            </a:endParaRPr>
          </a:p>
        </p:txBody>
      </p:sp>
      <p:sp>
        <p:nvSpPr>
          <p:cNvPr id="17" name="TextBox 16">
            <a:extLst>
              <a:ext uri="{FF2B5EF4-FFF2-40B4-BE49-F238E27FC236}">
                <a16:creationId xmlns:a16="http://schemas.microsoft.com/office/drawing/2014/main" id="{4B2BA558-0C9C-7120-205F-882FEA49ADDF}"/>
              </a:ext>
            </a:extLst>
          </p:cNvPr>
          <p:cNvSpPr txBox="1"/>
          <p:nvPr/>
        </p:nvSpPr>
        <p:spPr>
          <a:xfrm>
            <a:off x="7117799" y="2508066"/>
            <a:ext cx="1179689" cy="276999"/>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ea typeface="+mn-lt"/>
                <a:cs typeface="+mn-lt"/>
              </a:rPr>
              <a:t>BoosterVersion</a:t>
            </a:r>
            <a:endParaRPr lang="en-US" sz="1200">
              <a:ea typeface="+mn-lt"/>
              <a:cs typeface="+mn-lt"/>
            </a:endParaRPr>
          </a:p>
        </p:txBody>
      </p:sp>
      <p:sp>
        <p:nvSpPr>
          <p:cNvPr id="20" name="TextBox 19">
            <a:extLst>
              <a:ext uri="{FF2B5EF4-FFF2-40B4-BE49-F238E27FC236}">
                <a16:creationId xmlns:a16="http://schemas.microsoft.com/office/drawing/2014/main" id="{BF188245-E288-22D9-DFE8-D6198A70D63E}"/>
              </a:ext>
            </a:extLst>
          </p:cNvPr>
          <p:cNvSpPr txBox="1"/>
          <p:nvPr/>
        </p:nvSpPr>
        <p:spPr>
          <a:xfrm>
            <a:off x="7127427" y="3595512"/>
            <a:ext cx="1041594" cy="461665"/>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err="1">
                <a:ea typeface="+mn-lt"/>
                <a:cs typeface="+mn-lt"/>
              </a:rPr>
              <a:t>PayloadMass</a:t>
            </a:r>
            <a:endParaRPr lang="en-US" sz="1200">
              <a:ea typeface="+mn-lt"/>
              <a:cs typeface="+mn-lt"/>
            </a:endParaRPr>
          </a:p>
          <a:p>
            <a:pPr algn="ctr"/>
            <a:r>
              <a:rPr lang="en-US" sz="1200">
                <a:ea typeface="+mn-lt"/>
                <a:cs typeface="+mn-lt"/>
              </a:rPr>
              <a:t>Orbit</a:t>
            </a:r>
            <a:endParaRPr lang="en-US" sz="1200" err="1">
              <a:ea typeface="+mn-lt"/>
              <a:cs typeface="+mn-lt"/>
            </a:endParaRPr>
          </a:p>
        </p:txBody>
      </p:sp>
      <p:sp>
        <p:nvSpPr>
          <p:cNvPr id="23" name="Rectangle: Rounded Corners 22">
            <a:extLst>
              <a:ext uri="{FF2B5EF4-FFF2-40B4-BE49-F238E27FC236}">
                <a16:creationId xmlns:a16="http://schemas.microsoft.com/office/drawing/2014/main" id="{508A2119-0326-9784-09C6-47464A8726C4}"/>
              </a:ext>
            </a:extLst>
          </p:cNvPr>
          <p:cNvSpPr/>
          <p:nvPr/>
        </p:nvSpPr>
        <p:spPr>
          <a:xfrm rot="10800000" flipV="1">
            <a:off x="8955552" y="4495536"/>
            <a:ext cx="2330619" cy="3501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ea typeface="+mn-lt"/>
                <a:cs typeface="+mn-lt"/>
              </a:rPr>
              <a:t>api.spacexdata.com/v4/cores</a:t>
            </a:r>
            <a:endParaRPr lang="en-US">
              <a:solidFill>
                <a:schemeClr val="tx1"/>
              </a:solidFill>
              <a:ea typeface="+mn-lt"/>
              <a:cs typeface="+mn-lt"/>
            </a:endParaRPr>
          </a:p>
        </p:txBody>
      </p:sp>
      <p:sp>
        <p:nvSpPr>
          <p:cNvPr id="12" name="TextBox 11">
            <a:extLst>
              <a:ext uri="{FF2B5EF4-FFF2-40B4-BE49-F238E27FC236}">
                <a16:creationId xmlns:a16="http://schemas.microsoft.com/office/drawing/2014/main" id="{617E90FE-A235-3077-83EC-C631D37FEB58}"/>
              </a:ext>
            </a:extLst>
          </p:cNvPr>
          <p:cNvSpPr txBox="1"/>
          <p:nvPr/>
        </p:nvSpPr>
        <p:spPr>
          <a:xfrm>
            <a:off x="6983792" y="4161855"/>
            <a:ext cx="1551019" cy="1015663"/>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Block    </a:t>
            </a:r>
            <a:r>
              <a:rPr lang="en-US" sz="1200" err="1">
                <a:ea typeface="Calibri"/>
                <a:cs typeface="Calibri"/>
              </a:rPr>
              <a:t>ReusedCount</a:t>
            </a:r>
            <a:endParaRPr lang="en-US" sz="1200">
              <a:ea typeface="Calibri"/>
              <a:cs typeface="Calibri"/>
            </a:endParaRPr>
          </a:p>
          <a:p>
            <a:pPr algn="ctr"/>
            <a:r>
              <a:rPr lang="en-US" sz="1200">
                <a:ea typeface="Calibri"/>
                <a:cs typeface="Calibri"/>
              </a:rPr>
              <a:t>Serial    Outcome</a:t>
            </a:r>
          </a:p>
          <a:p>
            <a:pPr algn="ctr"/>
            <a:r>
              <a:rPr lang="en-US" sz="1200">
                <a:ea typeface="Calibri"/>
                <a:cs typeface="Calibri"/>
              </a:rPr>
              <a:t>Flights    </a:t>
            </a:r>
            <a:r>
              <a:rPr lang="en-US" sz="1200" err="1">
                <a:ea typeface="Calibri"/>
                <a:cs typeface="Calibri"/>
              </a:rPr>
              <a:t>GridFins</a:t>
            </a:r>
            <a:endParaRPr lang="en-US" sz="1200">
              <a:ea typeface="Calibri"/>
              <a:cs typeface="Calibri"/>
            </a:endParaRPr>
          </a:p>
          <a:p>
            <a:pPr algn="ctr"/>
            <a:r>
              <a:rPr lang="en-US" sz="1200">
                <a:ea typeface="Calibri"/>
                <a:cs typeface="Calibri"/>
              </a:rPr>
              <a:t>Reused   Legs</a:t>
            </a:r>
          </a:p>
          <a:p>
            <a:pPr algn="ctr"/>
            <a:r>
              <a:rPr lang="en-US" sz="1200" err="1">
                <a:ea typeface="Calibri"/>
                <a:cs typeface="Calibri"/>
              </a:rPr>
              <a:t>LandingPad</a:t>
            </a:r>
            <a:endParaRPr lang="en-US" sz="1200">
              <a:ea typeface="Calibri"/>
              <a:cs typeface="Calibri"/>
            </a:endParaRPr>
          </a:p>
        </p:txBody>
      </p:sp>
      <p:sp>
        <p:nvSpPr>
          <p:cNvPr id="13" name="Rectangle: Rounded Corners 12">
            <a:extLst>
              <a:ext uri="{FF2B5EF4-FFF2-40B4-BE49-F238E27FC236}">
                <a16:creationId xmlns:a16="http://schemas.microsoft.com/office/drawing/2014/main" id="{2ED6CB0D-7015-3686-EC15-206B3C304BD7}"/>
              </a:ext>
            </a:extLst>
          </p:cNvPr>
          <p:cNvSpPr/>
          <p:nvPr/>
        </p:nvSpPr>
        <p:spPr>
          <a:xfrm>
            <a:off x="752319" y="1630947"/>
            <a:ext cx="3037156" cy="3625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ea typeface="+mn-lt"/>
                <a:cs typeface="+mn-lt"/>
              </a:rPr>
              <a:t>api.spacexdata.com/v4/launches/past</a:t>
            </a:r>
            <a:endParaRPr lang="en-US"/>
          </a:p>
        </p:txBody>
      </p:sp>
      <p:sp>
        <p:nvSpPr>
          <p:cNvPr id="14" name="Arrow: Right 13">
            <a:extLst>
              <a:ext uri="{FF2B5EF4-FFF2-40B4-BE49-F238E27FC236}">
                <a16:creationId xmlns:a16="http://schemas.microsoft.com/office/drawing/2014/main" id="{68F2D39E-8C21-D0C3-4950-4212768B8E83}"/>
              </a:ext>
            </a:extLst>
          </p:cNvPr>
          <p:cNvSpPr/>
          <p:nvPr/>
        </p:nvSpPr>
        <p:spPr>
          <a:xfrm>
            <a:off x="3795706" y="1723654"/>
            <a:ext cx="315606"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11028553-469A-74DB-0F9D-C7838F398116}"/>
              </a:ext>
            </a:extLst>
          </p:cNvPr>
          <p:cNvSpPr/>
          <p:nvPr/>
        </p:nvSpPr>
        <p:spPr>
          <a:xfrm>
            <a:off x="3963982" y="1432698"/>
            <a:ext cx="2258169" cy="942798"/>
          </a:xfrm>
          <a:prstGeom prst="parallelogram">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a typeface="Calibri"/>
              <a:cs typeface="Calibri"/>
            </a:endParaRPr>
          </a:p>
          <a:p>
            <a:pPr algn="ctr"/>
            <a:endParaRPr lang="en-US" sz="1200">
              <a:solidFill>
                <a:schemeClr val="tx1"/>
              </a:solidFill>
              <a:ea typeface="Calibri"/>
              <a:cs typeface="Calibri"/>
            </a:endParaRPr>
          </a:p>
          <a:p>
            <a:pPr algn="ctr"/>
            <a:r>
              <a:rPr lang="en-US" sz="1200">
                <a:solidFill>
                  <a:schemeClr val="tx1"/>
                </a:solidFill>
                <a:ea typeface="Calibri"/>
                <a:cs typeface="Calibri"/>
              </a:rPr>
              <a:t>Remove launches with: </a:t>
            </a:r>
            <a:endParaRPr lang="en-US">
              <a:solidFill>
                <a:schemeClr val="tx1"/>
              </a:solidFill>
              <a:ea typeface="Calibri"/>
              <a:cs typeface="Calibri"/>
            </a:endParaRPr>
          </a:p>
          <a:p>
            <a:pPr algn="ctr"/>
            <a:r>
              <a:rPr lang="en-US" sz="1200">
                <a:solidFill>
                  <a:schemeClr val="tx1"/>
                </a:solidFill>
                <a:ea typeface="+mn-lt"/>
                <a:cs typeface="+mn-lt"/>
              </a:rPr>
              <a:t>extra rocket boosters /</a:t>
            </a:r>
            <a:endParaRPr lang="en-US">
              <a:solidFill>
                <a:schemeClr val="tx1"/>
              </a:solidFill>
            </a:endParaRPr>
          </a:p>
          <a:p>
            <a:pPr algn="ctr"/>
            <a:r>
              <a:rPr lang="en-US" sz="1200">
                <a:solidFill>
                  <a:schemeClr val="tx1"/>
                </a:solidFill>
                <a:ea typeface="Calibri"/>
                <a:cs typeface="Calibri"/>
              </a:rPr>
              <a:t>multiple payload /</a:t>
            </a:r>
          </a:p>
          <a:p>
            <a:pPr algn="ctr"/>
            <a:r>
              <a:rPr lang="en-US" sz="1200">
                <a:solidFill>
                  <a:schemeClr val="tx1"/>
                </a:solidFill>
                <a:ea typeface="Calibri"/>
                <a:cs typeface="Calibri"/>
              </a:rPr>
              <a:t>later than </a:t>
            </a:r>
            <a:r>
              <a:rPr lang="en-US" sz="1200">
                <a:solidFill>
                  <a:schemeClr val="tx1"/>
                </a:solidFill>
                <a:ea typeface="+mn-lt"/>
                <a:cs typeface="+mn-lt"/>
              </a:rPr>
              <a:t>2020-11-13</a:t>
            </a:r>
            <a:endParaRPr lang="en-US" sz="1200">
              <a:solidFill>
                <a:schemeClr val="tx1"/>
              </a:solidFill>
              <a:ea typeface="Calibri"/>
              <a:cs typeface="Calibri"/>
            </a:endParaRPr>
          </a:p>
          <a:p>
            <a:pPr algn="ctr"/>
            <a:endParaRPr lang="en-US" sz="1200">
              <a:solidFill>
                <a:schemeClr val="tx1"/>
              </a:solidFill>
              <a:ea typeface="Calibri"/>
              <a:cs typeface="Calibri"/>
            </a:endParaRPr>
          </a:p>
          <a:p>
            <a:pPr algn="ctr"/>
            <a:endParaRPr lang="en-US" sz="1200">
              <a:solidFill>
                <a:schemeClr val="tx1"/>
              </a:solidFill>
              <a:ea typeface="Calibri"/>
              <a:cs typeface="Calibri"/>
            </a:endParaRPr>
          </a:p>
        </p:txBody>
      </p:sp>
      <p:sp>
        <p:nvSpPr>
          <p:cNvPr id="25" name="Arrow: Right 24">
            <a:extLst>
              <a:ext uri="{FF2B5EF4-FFF2-40B4-BE49-F238E27FC236}">
                <a16:creationId xmlns:a16="http://schemas.microsoft.com/office/drawing/2014/main" id="{20A2CE78-AEE9-4C5E-AB91-D9C93DF7EDBF}"/>
              </a:ext>
            </a:extLst>
          </p:cNvPr>
          <p:cNvSpPr/>
          <p:nvPr/>
        </p:nvSpPr>
        <p:spPr>
          <a:xfrm>
            <a:off x="6139118" y="1718434"/>
            <a:ext cx="412265"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6C4D5B-81A3-6AB0-9CA3-9579AE49DAA5}"/>
              </a:ext>
            </a:extLst>
          </p:cNvPr>
          <p:cNvSpPr txBox="1"/>
          <p:nvPr/>
        </p:nvSpPr>
        <p:spPr>
          <a:xfrm>
            <a:off x="6609650" y="1384748"/>
            <a:ext cx="2120883" cy="830997"/>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Date </a:t>
            </a:r>
            <a:endParaRPr lang="en-US"/>
          </a:p>
          <a:p>
            <a:pPr algn="ctr"/>
            <a:r>
              <a:rPr lang="en-US" sz="1200" err="1">
                <a:ea typeface="Calibri"/>
                <a:cs typeface="Calibri"/>
              </a:rPr>
              <a:t>Flight_Number</a:t>
            </a:r>
            <a:endParaRPr lang="en-US" sz="1200">
              <a:ea typeface="Calibri"/>
              <a:cs typeface="Calibri"/>
            </a:endParaRPr>
          </a:p>
          <a:p>
            <a:pPr algn="ctr"/>
            <a:r>
              <a:rPr lang="en-US" sz="1200" i="1">
                <a:ea typeface="Calibri"/>
                <a:cs typeface="Calibri"/>
              </a:rPr>
              <a:t>(and matching keys to append following columns)</a:t>
            </a:r>
            <a:endParaRPr lang="en-US"/>
          </a:p>
        </p:txBody>
      </p:sp>
      <p:sp>
        <p:nvSpPr>
          <p:cNvPr id="38" name="Arrow: Right 37">
            <a:extLst>
              <a:ext uri="{FF2B5EF4-FFF2-40B4-BE49-F238E27FC236}">
                <a16:creationId xmlns:a16="http://schemas.microsoft.com/office/drawing/2014/main" id="{E9A1A6A6-9FED-CE93-5A81-91A27352E7C1}"/>
              </a:ext>
            </a:extLst>
          </p:cNvPr>
          <p:cNvSpPr/>
          <p:nvPr/>
        </p:nvSpPr>
        <p:spPr>
          <a:xfrm rot="10800000">
            <a:off x="6034149" y="3252663"/>
            <a:ext cx="509300"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612CBA94-1101-22A9-D82E-3E57801B0EC7}"/>
              </a:ext>
            </a:extLst>
          </p:cNvPr>
          <p:cNvSpPr/>
          <p:nvPr/>
        </p:nvSpPr>
        <p:spPr>
          <a:xfrm>
            <a:off x="3872522" y="3071516"/>
            <a:ext cx="2221634" cy="713783"/>
          </a:xfrm>
          <a:prstGeom prst="parallelogram">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ea typeface="Calibri"/>
              <a:cs typeface="Calibri"/>
            </a:endParaRPr>
          </a:p>
          <a:p>
            <a:pPr algn="ctr"/>
            <a:endParaRPr lang="en-US" sz="1200">
              <a:solidFill>
                <a:schemeClr val="tx1"/>
              </a:solidFill>
              <a:ea typeface="Calibri"/>
              <a:cs typeface="Calibri"/>
            </a:endParaRPr>
          </a:p>
          <a:p>
            <a:endParaRPr lang="en-US" sz="1400">
              <a:solidFill>
                <a:schemeClr val="tx1"/>
              </a:solidFill>
              <a:ea typeface="Calibri"/>
              <a:cs typeface="Calibri"/>
            </a:endParaRPr>
          </a:p>
          <a:p>
            <a:r>
              <a:rPr lang="en-US" sz="1400">
                <a:solidFill>
                  <a:schemeClr val="tx1"/>
                </a:solidFill>
                <a:ea typeface="Calibri"/>
                <a:cs typeface="Calibri"/>
              </a:rPr>
              <a:t>Filter to only include Falcon 9</a:t>
            </a:r>
            <a:r>
              <a:rPr lang="en-US" sz="1400">
                <a:solidFill>
                  <a:schemeClr val="tx1"/>
                </a:solidFill>
                <a:ea typeface="+mn-lt"/>
                <a:cs typeface="+mn-lt"/>
              </a:rPr>
              <a:t> </a:t>
            </a:r>
            <a:r>
              <a:rPr lang="en-US" sz="1400">
                <a:solidFill>
                  <a:schemeClr val="tx1"/>
                </a:solidFill>
                <a:ea typeface="Calibri"/>
                <a:cs typeface="Calibri"/>
              </a:rPr>
              <a:t>launches</a:t>
            </a:r>
            <a:endParaRPr lang="en-US">
              <a:solidFill>
                <a:schemeClr val="tx1"/>
              </a:solidFill>
              <a:ea typeface="Calibri" panose="020F0502020204030204"/>
              <a:cs typeface="Calibri" panose="020F0502020204030204"/>
            </a:endParaRPr>
          </a:p>
          <a:p>
            <a:pPr algn="ctr"/>
            <a:endParaRPr lang="en-US" sz="1200">
              <a:solidFill>
                <a:schemeClr val="tx1"/>
              </a:solidFill>
              <a:ea typeface="Calibri"/>
              <a:cs typeface="Calibri"/>
            </a:endParaRPr>
          </a:p>
          <a:p>
            <a:pPr algn="ctr"/>
            <a:endParaRPr lang="en-US" sz="1200">
              <a:solidFill>
                <a:schemeClr val="tx1"/>
              </a:solidFill>
              <a:ea typeface="Calibri"/>
              <a:cs typeface="Calibri"/>
            </a:endParaRPr>
          </a:p>
          <a:p>
            <a:pPr algn="ctr"/>
            <a:endParaRPr lang="en-US" sz="1200">
              <a:solidFill>
                <a:schemeClr val="tx1"/>
              </a:solidFill>
              <a:ea typeface="Calibri"/>
              <a:cs typeface="Calibri"/>
            </a:endParaRPr>
          </a:p>
        </p:txBody>
      </p:sp>
      <p:sp>
        <p:nvSpPr>
          <p:cNvPr id="42" name="Rectangle: Rounded Corners 41">
            <a:extLst>
              <a:ext uri="{FF2B5EF4-FFF2-40B4-BE49-F238E27FC236}">
                <a16:creationId xmlns:a16="http://schemas.microsoft.com/office/drawing/2014/main" id="{77637B9F-DC19-501C-D029-7445559C62BC}"/>
              </a:ext>
            </a:extLst>
          </p:cNvPr>
          <p:cNvSpPr/>
          <p:nvPr/>
        </p:nvSpPr>
        <p:spPr>
          <a:xfrm>
            <a:off x="975878" y="3081953"/>
            <a:ext cx="2419962" cy="72944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ea typeface="Calibri"/>
              <a:cs typeface="Calibri"/>
            </a:endParaRPr>
          </a:p>
          <a:p>
            <a:pPr algn="ctr"/>
            <a:endParaRPr lang="en-US" sz="1200">
              <a:solidFill>
                <a:schemeClr val="tx1"/>
              </a:solidFill>
              <a:ea typeface="Calibri"/>
              <a:cs typeface="Calibri"/>
            </a:endParaRPr>
          </a:p>
          <a:p>
            <a:endParaRPr lang="en-US" sz="1400">
              <a:solidFill>
                <a:schemeClr val="tx1"/>
              </a:solidFill>
              <a:ea typeface="Calibri"/>
              <a:cs typeface="Calibri"/>
            </a:endParaRPr>
          </a:p>
          <a:p>
            <a:pPr algn="ctr"/>
            <a:r>
              <a:rPr lang="en-US" sz="1400" err="1">
                <a:solidFill>
                  <a:schemeClr val="tx1"/>
                </a:solidFill>
                <a:ea typeface="Calibri"/>
                <a:cs typeface="Calibri"/>
              </a:rPr>
              <a:t>PayloadMass</a:t>
            </a:r>
            <a:r>
              <a:rPr lang="en-US" sz="1400">
                <a:solidFill>
                  <a:schemeClr val="tx1"/>
                </a:solidFill>
                <a:ea typeface="Calibri"/>
                <a:cs typeface="Calibri"/>
              </a:rPr>
              <a:t> missing values replaced with mean</a:t>
            </a:r>
            <a:endParaRPr lang="en-US">
              <a:solidFill>
                <a:schemeClr val="tx1"/>
              </a:solidFill>
              <a:ea typeface="Calibri"/>
              <a:cs typeface="Calibri"/>
            </a:endParaRPr>
          </a:p>
          <a:p>
            <a:pPr algn="ctr"/>
            <a:endParaRPr lang="en-US" sz="1200">
              <a:solidFill>
                <a:schemeClr val="tx1"/>
              </a:solidFill>
              <a:ea typeface="Calibri"/>
              <a:cs typeface="Calibri"/>
            </a:endParaRPr>
          </a:p>
          <a:p>
            <a:pPr algn="ctr"/>
            <a:endParaRPr lang="en-US" sz="1200">
              <a:solidFill>
                <a:schemeClr val="tx1"/>
              </a:solidFill>
              <a:ea typeface="Calibri"/>
              <a:cs typeface="Calibri"/>
            </a:endParaRPr>
          </a:p>
          <a:p>
            <a:pPr algn="ctr"/>
            <a:endParaRPr lang="en-US" sz="1200">
              <a:solidFill>
                <a:schemeClr val="tx1"/>
              </a:solidFill>
              <a:ea typeface="Calibri"/>
              <a:cs typeface="Calibri"/>
            </a:endParaRPr>
          </a:p>
        </p:txBody>
      </p:sp>
      <p:sp>
        <p:nvSpPr>
          <p:cNvPr id="43" name="Arrow: Right 42">
            <a:extLst>
              <a:ext uri="{FF2B5EF4-FFF2-40B4-BE49-F238E27FC236}">
                <a16:creationId xmlns:a16="http://schemas.microsoft.com/office/drawing/2014/main" id="{611C5802-BBD2-68D8-9FC1-8206BD0F82E0}"/>
              </a:ext>
            </a:extLst>
          </p:cNvPr>
          <p:cNvSpPr/>
          <p:nvPr/>
        </p:nvSpPr>
        <p:spPr>
          <a:xfrm rot="10800000">
            <a:off x="3399789" y="3320513"/>
            <a:ext cx="545876"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C211D79B-D4EB-8871-170E-840B7A986656}"/>
              </a:ext>
            </a:extLst>
          </p:cNvPr>
          <p:cNvSpPr/>
          <p:nvPr/>
        </p:nvSpPr>
        <p:spPr>
          <a:xfrm rot="10800000">
            <a:off x="8223495" y="2579054"/>
            <a:ext cx="734519" cy="176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1C8FBBBD-DEE9-9385-465D-6F1F3F566741}"/>
              </a:ext>
            </a:extLst>
          </p:cNvPr>
          <p:cNvSpPr/>
          <p:nvPr/>
        </p:nvSpPr>
        <p:spPr>
          <a:xfrm rot="10800000">
            <a:off x="8030216" y="3094719"/>
            <a:ext cx="911692"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654F0BFD-0329-1F65-A3D3-25926CC504C0}"/>
              </a:ext>
            </a:extLst>
          </p:cNvPr>
          <p:cNvSpPr/>
          <p:nvPr/>
        </p:nvSpPr>
        <p:spPr>
          <a:xfrm rot="10800000">
            <a:off x="8132207" y="3691072"/>
            <a:ext cx="823990"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6F7AADE-B346-685B-F99B-141D4E6D709C}"/>
              </a:ext>
            </a:extLst>
          </p:cNvPr>
          <p:cNvSpPr/>
          <p:nvPr/>
        </p:nvSpPr>
        <p:spPr>
          <a:xfrm rot="10800000">
            <a:off x="8405443" y="4578331"/>
            <a:ext cx="545535"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1A8B3CE1-374A-BA97-5A31-48A266BDEEFA}"/>
              </a:ext>
            </a:extLst>
          </p:cNvPr>
          <p:cNvSpPr/>
          <p:nvPr/>
        </p:nvSpPr>
        <p:spPr>
          <a:xfrm rot="5400000">
            <a:off x="2002788" y="4000870"/>
            <a:ext cx="545876" cy="183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F77C47-6726-4072-1BC9-DAFD0B6F6544}"/>
              </a:ext>
            </a:extLst>
          </p:cNvPr>
          <p:cNvSpPr txBox="1"/>
          <p:nvPr/>
        </p:nvSpPr>
        <p:spPr>
          <a:xfrm>
            <a:off x="1221344" y="4364182"/>
            <a:ext cx="2180439" cy="449878"/>
          </a:xfrm>
          <a:prstGeom prst="bevel">
            <a:avLst/>
          </a:prstGeom>
          <a:solidFill>
            <a:srgbClr val="0948CB"/>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ea typeface="+mn-lt"/>
                <a:cs typeface="+mn-lt"/>
              </a:rPr>
              <a:t>dataset_part_1.csv</a:t>
            </a:r>
            <a:endParaRPr lang="en-US" sz="1600">
              <a:solidFill>
                <a:srgbClr val="FFFFFF"/>
              </a:solidFill>
              <a:ea typeface="Calibri" panose="020F0502020204030204"/>
              <a:cs typeface="Calibri" panose="020F0502020204030204"/>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1192745E-1432-7411-7DC1-254987BD1B0F}"/>
              </a:ext>
            </a:extLst>
          </p:cNvPr>
          <p:cNvSpPr/>
          <p:nvPr/>
        </p:nvSpPr>
        <p:spPr>
          <a:xfrm rot="3120000">
            <a:off x="9641340" y="3382525"/>
            <a:ext cx="175261" cy="10065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8197" y="5892573"/>
            <a:ext cx="8839880" cy="337231"/>
          </a:xfrm>
          <a:prstGeom prst="rect">
            <a:avLst/>
          </a:prstGeom>
        </p:spPr>
        <p:txBody>
          <a:bodyPr lIns="91440" tIns="45720" rIns="91440" bIns="45720" anchor="t">
            <a:noAutofit/>
          </a:bodyPr>
          <a:lstStyle/>
          <a:p>
            <a:pPr marL="0" indent="0">
              <a:lnSpc>
                <a:spcPct val="100000"/>
              </a:lnSpc>
              <a:spcBef>
                <a:spcPts val="1400"/>
              </a:spcBef>
              <a:buNone/>
            </a:pPr>
            <a:r>
              <a:rPr lang="en-US" sz="1600" err="1">
                <a:solidFill>
                  <a:srgbClr val="000000"/>
                </a:solidFill>
                <a:ea typeface="+mn-lt"/>
                <a:cs typeface="+mn-lt"/>
              </a:rPr>
              <a:t>Github</a:t>
            </a:r>
            <a:r>
              <a:rPr lang="en-US" sz="1600">
                <a:solidFill>
                  <a:srgbClr val="000000"/>
                </a:solidFill>
                <a:ea typeface="+mn-lt"/>
                <a:cs typeface="+mn-lt"/>
              </a:rPr>
              <a:t> </a:t>
            </a:r>
            <a:r>
              <a:rPr lang="en-US" sz="1600" err="1">
                <a:solidFill>
                  <a:srgbClr val="000000"/>
                </a:solidFill>
                <a:ea typeface="+mn-lt"/>
                <a:cs typeface="+mn-lt"/>
              </a:rPr>
              <a:t>url</a:t>
            </a:r>
            <a:r>
              <a:rPr lang="en-US" sz="1600">
                <a:solidFill>
                  <a:srgbClr val="000000"/>
                </a:solidFill>
                <a:ea typeface="+mn-lt"/>
                <a:cs typeface="+mn-lt"/>
              </a:rPr>
              <a:t>: </a:t>
            </a:r>
            <a:r>
              <a:rPr lang="en-US" sz="1600">
                <a:solidFill>
                  <a:schemeClr val="accent3">
                    <a:lumMod val="25000"/>
                  </a:schemeClr>
                </a:solidFill>
                <a:ea typeface="+mn-lt"/>
                <a:cs typeface="+mn-lt"/>
              </a:rPr>
              <a:t>https://github.com/jmin2024/IBM_capstone/blob/main/jupyter-labs-webscraping.ipynb</a:t>
            </a:r>
            <a:endParaRPr lang="en-US" sz="1600">
              <a:solidFill>
                <a:schemeClr val="accent3">
                  <a:lumMod val="25000"/>
                </a:schemeClr>
              </a:solidFill>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A3D66003-526C-02E5-D8CC-E8B55952AF45}"/>
              </a:ext>
            </a:extLst>
          </p:cNvPr>
          <p:cNvSpPr/>
          <p:nvPr/>
        </p:nvSpPr>
        <p:spPr>
          <a:xfrm>
            <a:off x="922810" y="1918194"/>
            <a:ext cx="2892961" cy="53438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ea typeface="+mn-lt"/>
                <a:cs typeface="+mn-lt"/>
              </a:rPr>
              <a:t>https://en.wikipedia.org/w/index.php?title=List_of_Falcon_9_and_Falcon_Heavy_launches&amp;oldid=1027686922</a:t>
            </a:r>
            <a:endParaRPr lang="en-US" sz="1200">
              <a:solidFill>
                <a:schemeClr val="tx1"/>
              </a:solidFill>
              <a:ea typeface="Calibri"/>
              <a:cs typeface="Calibri"/>
            </a:endParaRPr>
          </a:p>
        </p:txBody>
      </p:sp>
      <p:sp>
        <p:nvSpPr>
          <p:cNvPr id="7" name="Rectangle 6">
            <a:extLst>
              <a:ext uri="{FF2B5EF4-FFF2-40B4-BE49-F238E27FC236}">
                <a16:creationId xmlns:a16="http://schemas.microsoft.com/office/drawing/2014/main" id="{C07C0020-4BB4-2301-942D-22CC14014C2A}"/>
              </a:ext>
            </a:extLst>
          </p:cNvPr>
          <p:cNvSpPr/>
          <p:nvPr/>
        </p:nvSpPr>
        <p:spPr>
          <a:xfrm>
            <a:off x="8304479" y="1672441"/>
            <a:ext cx="2254662" cy="773546"/>
          </a:xfrm>
          <a:prstGeom prst="parallelogram">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Calibri"/>
                <a:ea typeface="+mn-lt"/>
                <a:cs typeface="+mn-lt"/>
              </a:rPr>
              <a:t>Target table: </a:t>
            </a:r>
          </a:p>
          <a:p>
            <a:pPr algn="ctr"/>
            <a:r>
              <a:rPr lang="en-US" sz="1200" err="1">
                <a:solidFill>
                  <a:schemeClr val="tx1"/>
                </a:solidFill>
                <a:latin typeface="Calibri"/>
                <a:ea typeface="+mn-lt"/>
                <a:cs typeface="+mn-lt"/>
              </a:rPr>
              <a:t>wikitable</a:t>
            </a:r>
            <a:r>
              <a:rPr lang="en-US" sz="1200">
                <a:solidFill>
                  <a:schemeClr val="tx1"/>
                </a:solidFill>
                <a:latin typeface="Calibri"/>
                <a:ea typeface="+mn-lt"/>
                <a:cs typeface="+mn-lt"/>
              </a:rPr>
              <a:t> </a:t>
            </a:r>
            <a:r>
              <a:rPr lang="en-US" sz="1200" err="1">
                <a:solidFill>
                  <a:schemeClr val="tx1"/>
                </a:solidFill>
                <a:latin typeface="Calibri"/>
                <a:ea typeface="+mn-lt"/>
                <a:cs typeface="+mn-lt"/>
              </a:rPr>
              <a:t>plainrowheaders</a:t>
            </a:r>
            <a:r>
              <a:rPr lang="en-US" sz="1200">
                <a:solidFill>
                  <a:schemeClr val="tx1"/>
                </a:solidFill>
                <a:latin typeface="Calibri"/>
                <a:ea typeface="+mn-lt"/>
                <a:cs typeface="+mn-lt"/>
              </a:rPr>
              <a:t> collapsible</a:t>
            </a:r>
            <a:endParaRPr lang="en-US" sz="1200">
              <a:solidFill>
                <a:schemeClr val="tx1"/>
              </a:solidFill>
              <a:latin typeface="Calibri"/>
              <a:ea typeface="Calibri"/>
              <a:cs typeface="Calibri"/>
            </a:endParaRPr>
          </a:p>
        </p:txBody>
      </p:sp>
      <p:sp>
        <p:nvSpPr>
          <p:cNvPr id="8" name="Rectangle 7">
            <a:extLst>
              <a:ext uri="{FF2B5EF4-FFF2-40B4-BE49-F238E27FC236}">
                <a16:creationId xmlns:a16="http://schemas.microsoft.com/office/drawing/2014/main" id="{612E9C67-9420-2508-F150-538896EEA023}"/>
              </a:ext>
            </a:extLst>
          </p:cNvPr>
          <p:cNvSpPr/>
          <p:nvPr/>
        </p:nvSpPr>
        <p:spPr>
          <a:xfrm>
            <a:off x="9449955" y="3057895"/>
            <a:ext cx="1322780" cy="4651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ea typeface="Calibri"/>
                <a:cs typeface="Calibri"/>
              </a:rPr>
              <a:t>Column names</a:t>
            </a:r>
          </a:p>
        </p:txBody>
      </p:sp>
      <p:sp>
        <p:nvSpPr>
          <p:cNvPr id="9" name="TextBox 8">
            <a:extLst>
              <a:ext uri="{FF2B5EF4-FFF2-40B4-BE49-F238E27FC236}">
                <a16:creationId xmlns:a16="http://schemas.microsoft.com/office/drawing/2014/main" id="{A940935C-8101-3980-720E-654EA9DC54D7}"/>
              </a:ext>
            </a:extLst>
          </p:cNvPr>
          <p:cNvSpPr txBox="1"/>
          <p:nvPr/>
        </p:nvSpPr>
        <p:spPr>
          <a:xfrm>
            <a:off x="3596409" y="1909123"/>
            <a:ext cx="14291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err="1">
                <a:ea typeface="Calibri"/>
                <a:cs typeface="Calibri"/>
              </a:rPr>
              <a:t>requests.get</a:t>
            </a:r>
            <a:endParaRPr lang="en-US" sz="1200">
              <a:ea typeface="Calibri"/>
              <a:cs typeface="Calibri"/>
            </a:endParaRPr>
          </a:p>
        </p:txBody>
      </p:sp>
      <p:sp>
        <p:nvSpPr>
          <p:cNvPr id="10" name="TextBox 9">
            <a:extLst>
              <a:ext uri="{FF2B5EF4-FFF2-40B4-BE49-F238E27FC236}">
                <a16:creationId xmlns:a16="http://schemas.microsoft.com/office/drawing/2014/main" id="{296B2B6F-1179-ADB7-1457-E5988A67E8AE}"/>
              </a:ext>
            </a:extLst>
          </p:cNvPr>
          <p:cNvSpPr txBox="1"/>
          <p:nvPr/>
        </p:nvSpPr>
        <p:spPr>
          <a:xfrm>
            <a:off x="4461328" y="1912257"/>
            <a:ext cx="15729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err="1">
                <a:ea typeface="Calibri"/>
                <a:cs typeface="Calibri"/>
              </a:rPr>
              <a:t>Beautifulsoup</a:t>
            </a:r>
            <a:endParaRPr lang="en-US" sz="1200">
              <a:ea typeface="Calibri"/>
              <a:cs typeface="Calibri"/>
            </a:endParaRPr>
          </a:p>
        </p:txBody>
      </p:sp>
      <p:sp>
        <p:nvSpPr>
          <p:cNvPr id="12" name="Arrow: Right 11">
            <a:extLst>
              <a:ext uri="{FF2B5EF4-FFF2-40B4-BE49-F238E27FC236}">
                <a16:creationId xmlns:a16="http://schemas.microsoft.com/office/drawing/2014/main" id="{7E3A39E5-1AAF-8EA7-8EEC-2CBFE397A5C4}"/>
              </a:ext>
            </a:extLst>
          </p:cNvPr>
          <p:cNvSpPr/>
          <p:nvPr/>
        </p:nvSpPr>
        <p:spPr>
          <a:xfrm>
            <a:off x="3809999" y="2097148"/>
            <a:ext cx="2099850" cy="177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1657261A-E328-3DA6-551D-79A6A834FE1F}"/>
              </a:ext>
            </a:extLst>
          </p:cNvPr>
          <p:cNvSpPr/>
          <p:nvPr/>
        </p:nvSpPr>
        <p:spPr>
          <a:xfrm>
            <a:off x="9996714" y="2480623"/>
            <a:ext cx="182880" cy="5415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0882BDC-CDCC-3456-70AD-7F57AA99B418}"/>
              </a:ext>
            </a:extLst>
          </p:cNvPr>
          <p:cNvSpPr/>
          <p:nvPr/>
        </p:nvSpPr>
        <p:spPr>
          <a:xfrm>
            <a:off x="8626928" y="2480622"/>
            <a:ext cx="182880" cy="17295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D4AAF1-EBE6-F6E8-D010-44CA2DE2CFB3}"/>
              </a:ext>
            </a:extLst>
          </p:cNvPr>
          <p:cNvSpPr/>
          <p:nvPr/>
        </p:nvSpPr>
        <p:spPr>
          <a:xfrm>
            <a:off x="8225312" y="4237182"/>
            <a:ext cx="1567707" cy="48326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ea typeface="Calibri"/>
                <a:cs typeface="Calibri"/>
              </a:rPr>
              <a:t>Target table data in </a:t>
            </a:r>
            <a:endParaRPr lang="en-US">
              <a:solidFill>
                <a:schemeClr val="tx1"/>
              </a:solidFill>
            </a:endParaRPr>
          </a:p>
          <a:p>
            <a:pPr algn="ctr"/>
            <a:r>
              <a:rPr lang="en-US" sz="1200" err="1">
                <a:solidFill>
                  <a:schemeClr val="tx1"/>
                </a:solidFill>
                <a:ea typeface="Calibri"/>
                <a:cs typeface="Calibri"/>
              </a:rPr>
              <a:t>dataframe</a:t>
            </a:r>
            <a:r>
              <a:rPr lang="en-US" sz="1200">
                <a:solidFill>
                  <a:schemeClr val="tx1"/>
                </a:solidFill>
                <a:ea typeface="Calibri"/>
                <a:cs typeface="Calibri"/>
              </a:rPr>
              <a:t> format</a:t>
            </a:r>
            <a:endParaRPr lang="en-US">
              <a:solidFill>
                <a:schemeClr val="tx1"/>
              </a:solidFill>
            </a:endParaRPr>
          </a:p>
        </p:txBody>
      </p:sp>
      <p:sp>
        <p:nvSpPr>
          <p:cNvPr id="17" name="TextBox 16">
            <a:extLst>
              <a:ext uri="{FF2B5EF4-FFF2-40B4-BE49-F238E27FC236}">
                <a16:creationId xmlns:a16="http://schemas.microsoft.com/office/drawing/2014/main" id="{A14E6953-3968-1908-33A7-E81D6CD04957}"/>
              </a:ext>
            </a:extLst>
          </p:cNvPr>
          <p:cNvSpPr txBox="1"/>
          <p:nvPr/>
        </p:nvSpPr>
        <p:spPr>
          <a:xfrm>
            <a:off x="10132787" y="2445161"/>
            <a:ext cx="10115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Iterate each </a:t>
            </a:r>
            <a:r>
              <a:rPr lang="en-US" sz="1200" err="1">
                <a:ea typeface="+mn-lt"/>
                <a:cs typeface="+mn-lt"/>
              </a:rPr>
              <a:t>th</a:t>
            </a:r>
            <a:r>
              <a:rPr lang="en-US" sz="1200">
                <a:ea typeface="+mn-lt"/>
                <a:cs typeface="+mn-lt"/>
              </a:rPr>
              <a:t> element</a:t>
            </a:r>
          </a:p>
          <a:p>
            <a:r>
              <a:rPr lang="en-US" sz="1200">
                <a:ea typeface="Calibri"/>
                <a:cs typeface="Calibri"/>
              </a:rPr>
              <a:t>to extract</a:t>
            </a:r>
          </a:p>
        </p:txBody>
      </p:sp>
      <p:sp>
        <p:nvSpPr>
          <p:cNvPr id="18" name="TextBox 17">
            <a:extLst>
              <a:ext uri="{FF2B5EF4-FFF2-40B4-BE49-F238E27FC236}">
                <a16:creationId xmlns:a16="http://schemas.microsoft.com/office/drawing/2014/main" id="{45AE20FE-FB57-4EFF-2715-C24D1D26A5F2}"/>
              </a:ext>
            </a:extLst>
          </p:cNvPr>
          <p:cNvSpPr txBox="1"/>
          <p:nvPr/>
        </p:nvSpPr>
        <p:spPr>
          <a:xfrm>
            <a:off x="7375070" y="2953161"/>
            <a:ext cx="13203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Iterate each </a:t>
            </a:r>
          </a:p>
          <a:p>
            <a:pPr algn="ctr"/>
            <a:r>
              <a:rPr lang="en-US" sz="1200">
                <a:ea typeface="+mn-lt"/>
                <a:cs typeface="+mn-lt"/>
              </a:rPr>
              <a:t>tr and td element</a:t>
            </a:r>
          </a:p>
          <a:p>
            <a:pPr algn="ctr"/>
            <a:r>
              <a:rPr lang="en-US" sz="1200">
                <a:ea typeface="Calibri"/>
                <a:cs typeface="Calibri"/>
              </a:rPr>
              <a:t>to extract data</a:t>
            </a:r>
          </a:p>
        </p:txBody>
      </p:sp>
      <p:sp>
        <p:nvSpPr>
          <p:cNvPr id="21" name="Rectangle: Beveled 20">
            <a:extLst>
              <a:ext uri="{FF2B5EF4-FFF2-40B4-BE49-F238E27FC236}">
                <a16:creationId xmlns:a16="http://schemas.microsoft.com/office/drawing/2014/main" id="{0378D62C-4A10-3EAA-6F89-5616F1E0A2E1}"/>
              </a:ext>
            </a:extLst>
          </p:cNvPr>
          <p:cNvSpPr/>
          <p:nvPr/>
        </p:nvSpPr>
        <p:spPr>
          <a:xfrm>
            <a:off x="3595584" y="4045856"/>
            <a:ext cx="2820389" cy="752103"/>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mn-lt"/>
                <a:cs typeface="+mn-lt"/>
              </a:rPr>
              <a:t>spacex_web_scraped.csv</a:t>
            </a:r>
            <a:endParaRPr lang="en-US" sz="1400"/>
          </a:p>
        </p:txBody>
      </p:sp>
      <p:sp>
        <p:nvSpPr>
          <p:cNvPr id="22" name="Rectangle 21">
            <a:extLst>
              <a:ext uri="{FF2B5EF4-FFF2-40B4-BE49-F238E27FC236}">
                <a16:creationId xmlns:a16="http://schemas.microsoft.com/office/drawing/2014/main" id="{0AF1410C-563C-95A0-8188-76EA8DC0328E}"/>
              </a:ext>
            </a:extLst>
          </p:cNvPr>
          <p:cNvSpPr/>
          <p:nvPr/>
        </p:nvSpPr>
        <p:spPr>
          <a:xfrm>
            <a:off x="5909621" y="1908297"/>
            <a:ext cx="1365664" cy="53769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Calibri"/>
                <a:ea typeface="+mn-lt"/>
                <a:cs typeface="+mn-lt"/>
              </a:rPr>
              <a:t>All tables at the html page</a:t>
            </a:r>
            <a:endParaRPr lang="en-US" sz="1200">
              <a:solidFill>
                <a:schemeClr val="tx1"/>
              </a:solidFill>
              <a:latin typeface="Calibri"/>
              <a:ea typeface="Calibri"/>
              <a:cs typeface="Calibri"/>
            </a:endParaRPr>
          </a:p>
        </p:txBody>
      </p:sp>
      <p:sp>
        <p:nvSpPr>
          <p:cNvPr id="23" name="Arrow: Right 22">
            <a:extLst>
              <a:ext uri="{FF2B5EF4-FFF2-40B4-BE49-F238E27FC236}">
                <a16:creationId xmlns:a16="http://schemas.microsoft.com/office/drawing/2014/main" id="{02293AC4-20FD-B851-4584-6F842458E3DB}"/>
              </a:ext>
            </a:extLst>
          </p:cNvPr>
          <p:cNvSpPr/>
          <p:nvPr/>
        </p:nvSpPr>
        <p:spPr>
          <a:xfrm>
            <a:off x="7293427" y="2051790"/>
            <a:ext cx="1002577" cy="181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B8DEE3B7-67F0-0B28-38A5-A7B42B87E0B9}"/>
              </a:ext>
            </a:extLst>
          </p:cNvPr>
          <p:cNvSpPr/>
          <p:nvPr/>
        </p:nvSpPr>
        <p:spPr>
          <a:xfrm rot="5400000">
            <a:off x="7243322" y="3569402"/>
            <a:ext cx="175261" cy="17417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D403E00-A0D0-FA65-42EC-D25F5B08EAE0}"/>
              </a:ext>
            </a:extLst>
          </p:cNvPr>
          <p:cNvSpPr txBox="1"/>
          <p:nvPr/>
        </p:nvSpPr>
        <p:spPr>
          <a:xfrm>
            <a:off x="7010399" y="1839685"/>
            <a:ext cx="15729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err="1">
                <a:ea typeface="Calibri"/>
                <a:cs typeface="Calibri"/>
              </a:rPr>
              <a:t>Beautifulsoup</a:t>
            </a:r>
            <a:endParaRPr lang="en-US" sz="1200">
              <a:ea typeface="Calibri"/>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6204</TotalTime>
  <Words>4847</Words>
  <Application>Microsoft Office PowerPoint</Application>
  <PresentationFormat>Widescreen</PresentationFormat>
  <Paragraphs>399</Paragraphs>
  <Slides>47</Slides>
  <Notes>4</Notes>
  <HiddenSlides>0</HiddenSlides>
  <MMClips>1</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Jie Min</cp:lastModifiedBy>
  <cp:revision>1067</cp:revision>
  <dcterms:created xsi:type="dcterms:W3CDTF">2021-04-29T18:58:34Z</dcterms:created>
  <dcterms:modified xsi:type="dcterms:W3CDTF">2025-02-21T15:55:33Z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